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colors22.xml" ContentType="application/vnd.openxmlformats-officedocument.drawingml.diagramColors+xml"/>
  <Override PartName="/ppt/slides/slide36.xml" ContentType="application/vnd.openxmlformats-officedocument.presentationml.slide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Override PartName="/ppt/diagrams/quickStyle28.xml" ContentType="application/vnd.openxmlformats-officedocument.drawingml.diagramStyle+xml"/>
  <Override PartName="/ppt/diagrams/drawing29.xml" ContentType="application/vnd.ms-office.drawingml.diagramDrawing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tableStyles.xml" ContentType="application/vnd.openxmlformats-officedocument.presentationml.tableStyles+xml"/>
  <Override PartName="/ppt/diagrams/layout17.xml" ContentType="application/vnd.openxmlformats-officedocument.drawingml.diagramLayout+xml"/>
  <Override PartName="/ppt/diagrams/layout28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notesSlides/notesSlide7.xml" ContentType="application/vnd.openxmlformats-officedocument.presentationml.notesSlide+xml"/>
  <Override PartName="/ppt/diagrams/colors27.xml" ContentType="application/vnd.openxmlformats-officedocument.drawingml.diagramColors+xml"/>
  <Override PartName="/ppt/diagrams/data29.xml" ContentType="application/vnd.openxmlformats-officedocument.drawingml.diagramData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notesSlides/notesSlide3.xml" ContentType="application/vnd.openxmlformats-officedocument.presentationml.notesSlide+xml"/>
  <Override PartName="/ppt/diagrams/colors23.xml" ContentType="application/vnd.openxmlformats-officedocument.drawingml.diagramColors+xml"/>
  <Override PartName="/ppt/diagrams/data25.xml" ContentType="application/vnd.openxmlformats-officedocument.drawingml.diagramData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diagrams/data21.xml" ContentType="application/vnd.openxmlformats-officedocument.drawingml.diagramData+xml"/>
  <Override PartName="/ppt/diagrams/quickStyle29.xml" ContentType="application/vnd.openxmlformats-officedocument.drawingml.diagramStyl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ppt/diagrams/layout29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diagrams/quickStyle25.xml" ContentType="application/vnd.openxmlformats-officedocument.drawingml.diagramStyle+xml"/>
  <Override PartName="/ppt/diagrams/drawing26.xml" ContentType="application/vnd.ms-office.drawingml.diagramDrawing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rawing8.xml" ContentType="application/vnd.ms-office.drawingml.diagramDrawing+xml"/>
  <Override PartName="/ppt/notesSlides/notesSlide8.xml" ContentType="application/vnd.openxmlformats-officedocument.presentationml.notesSlide+xml"/>
  <Override PartName="/ppt/diagrams/layout25.xml" ContentType="application/vnd.openxmlformats-officedocument.drawingml.diagramLayout+xml"/>
  <Override PartName="/ppt/diagrams/colors28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handoutMasters/handoutMaster1.xml" ContentType="application/vnd.openxmlformats-officedocument.presentationml.handoutMaster+xml"/>
  <Override PartName="/ppt/diagrams/drawing4.xml" ContentType="application/vnd.ms-office.drawingml.diagramDrawing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notesSlides/notesSlide4.xml" ContentType="application/vnd.openxmlformats-officedocument.presentationml.notesSlide+xml"/>
  <Override PartName="/ppt/diagrams/colors24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diagrams/data26.xml" ContentType="application/vnd.openxmlformats-officedocument.drawingml.diagramData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diagrams/quickStyle26.xml" ContentType="application/vnd.openxmlformats-officedocument.drawingml.diagramStyle+xml"/>
  <Override PartName="/ppt/diagrams/drawing27.xml" ContentType="application/vnd.ms-office.drawingml.diagramDrawing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23.xml" ContentType="application/vnd.ms-office.drawingml.diagramDrawing+xml"/>
  <Override PartName="/ppt/notesSlides/notesSlide9.xml" ContentType="application/vnd.openxmlformats-officedocument.presentationml.notesSlide+xml"/>
  <Override PartName="/ppt/diagrams/layout26.xml" ContentType="application/vnd.openxmlformats-officedocument.drawingml.diagramLayout+xml"/>
  <Override PartName="/ppt/diagrams/colors29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notesSlides/notesSlide5.xml" ContentType="application/vnd.openxmlformats-officedocument.presentationml.notesSlide+xml"/>
  <Override PartName="/ppt/diagrams/colors25.xml" ContentType="application/vnd.openxmlformats-officedocument.drawingml.diagramColors+xml"/>
  <Override PartName="/ppt/diagrams/data27.xml" ContentType="application/vnd.openxmlformats-officedocument.drawingml.diagramData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27.xml" ContentType="application/vnd.openxmlformats-officedocument.drawingml.diagramStyle+xml"/>
  <Override PartName="/ppt/diagrams/drawing28.xml" ContentType="application/vnd.ms-office.drawingml.diagramDrawing+xml"/>
  <Override PartName="/ppt/notesSlides/notesSlide15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27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drawing24.xml" ContentType="application/vnd.ms-office.drawingml.diagramDrawing+xml"/>
  <Override PartName="/ppt/notesSlides/notesSlide11.xml" ContentType="application/vnd.openxmlformats-officedocument.presentationml.notesSlide+xml"/>
  <Override PartName="/ppt/diagrams/drawing6.xml" ContentType="application/vnd.ms-office.drawingml.diagramDrawing+xml"/>
  <Override PartName="/ppt/diagrams/drawing20.xml" ContentType="application/vnd.ms-office.drawingml.diagramDrawing+xml"/>
  <Override PartName="/ppt/diagrams/layout23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colors26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28.xml" ContentType="application/vnd.openxmlformats-officedocument.drawingml.diagramData+xml"/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s/slide32.xml" ContentType="application/vnd.openxmlformats-officedocument.presentationml.slide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24.xml" ContentType="application/vnd.openxmlformats-officedocument.drawingml.diagramStyle+xml"/>
  <Override PartName="/ppt/diagrams/drawing25.xml" ContentType="application/vnd.ms-office.drawingml.diagramDrawing+xml"/>
  <Override PartName="/docProps/custom.xml" ContentType="application/vnd.openxmlformats-officedocument.custom-properties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notesSlides/notesSlide12.xml" ContentType="application/vnd.openxmlformats-officedocument.presentationml.notesSlide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layout2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638" r:id="rId2"/>
    <p:sldId id="639" r:id="rId3"/>
    <p:sldId id="677" r:id="rId4"/>
    <p:sldId id="640" r:id="rId5"/>
    <p:sldId id="683" r:id="rId6"/>
    <p:sldId id="684" r:id="rId7"/>
    <p:sldId id="666" r:id="rId8"/>
    <p:sldId id="668" r:id="rId9"/>
    <p:sldId id="675" r:id="rId10"/>
    <p:sldId id="678" r:id="rId11"/>
    <p:sldId id="680" r:id="rId12"/>
    <p:sldId id="681" r:id="rId13"/>
    <p:sldId id="670" r:id="rId14"/>
    <p:sldId id="673" r:id="rId15"/>
    <p:sldId id="676" r:id="rId16"/>
    <p:sldId id="671" r:id="rId17"/>
    <p:sldId id="672" r:id="rId18"/>
    <p:sldId id="667" r:id="rId19"/>
    <p:sldId id="641" r:id="rId20"/>
    <p:sldId id="657" r:id="rId21"/>
    <p:sldId id="658" r:id="rId22"/>
    <p:sldId id="669" r:id="rId23"/>
    <p:sldId id="642" r:id="rId24"/>
    <p:sldId id="664" r:id="rId25"/>
    <p:sldId id="659" r:id="rId26"/>
    <p:sldId id="644" r:id="rId27"/>
    <p:sldId id="645" r:id="rId28"/>
    <p:sldId id="660" r:id="rId29"/>
    <p:sldId id="648" r:id="rId30"/>
    <p:sldId id="649" r:id="rId31"/>
    <p:sldId id="650" r:id="rId32"/>
    <p:sldId id="651" r:id="rId33"/>
    <p:sldId id="652" r:id="rId34"/>
    <p:sldId id="653" r:id="rId35"/>
    <p:sldId id="654" r:id="rId36"/>
    <p:sldId id="655" r:id="rId37"/>
    <p:sldId id="329" r:id="rId38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7C80"/>
    <a:srgbClr val="DCFCF6"/>
    <a:srgbClr val="0097CC"/>
    <a:srgbClr val="4D4D4D"/>
    <a:srgbClr val="33CCFF"/>
    <a:srgbClr val="3399FF"/>
    <a:srgbClr val="99CCFF"/>
    <a:srgbClr val="000066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43" autoAdjust="0"/>
    <p:restoredTop sz="95932" autoAdjust="0"/>
  </p:normalViewPr>
  <p:slideViewPr>
    <p:cSldViewPr>
      <p:cViewPr>
        <p:scale>
          <a:sx n="66" d="100"/>
          <a:sy n="66" d="100"/>
        </p:scale>
        <p:origin x="-1050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142" y="-72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1A465F-0FAC-40C8-9809-D68717A7688F}" type="doc">
      <dgm:prSet loTypeId="urn:microsoft.com/office/officeart/2005/8/layout/equation1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1687085-7AC7-46AA-922F-790F038B7AC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عرضه‌کنندگان وجوه</a:t>
          </a:r>
          <a:endParaRPr lang="en-US" dirty="0">
            <a:cs typeface="B Zar" pitchFamily="2" charset="-78"/>
          </a:endParaRPr>
        </a:p>
      </dgm:t>
    </dgm:pt>
    <dgm:pt modelId="{5C73008C-E416-407A-9FC9-F8ED092016F7}" type="parTrans" cxnId="{D09F7550-7974-46A1-8EB3-C0A68767EC9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97073BC-968C-4F05-A50A-803065CFBF4F}" type="sibTrans" cxnId="{D09F7550-7974-46A1-8EB3-C0A68767EC9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DFD12B1-87D0-4065-BD25-2E5FC127ECE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بازارهای مالی</a:t>
          </a:r>
          <a:endParaRPr lang="en-US" dirty="0">
            <a:cs typeface="B Zar" pitchFamily="2" charset="-78"/>
          </a:endParaRPr>
        </a:p>
      </dgm:t>
    </dgm:pt>
    <dgm:pt modelId="{0920C0C9-E5D3-411A-9EC6-97EC086FB1D6}" type="parTrans" cxnId="{35992D57-AB97-4AD2-86B8-F6EE19B1565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F9F22C9-BE73-4861-903F-EAD1A57E36F7}" type="sibTrans" cxnId="{35992D57-AB97-4AD2-86B8-F6EE19B1565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8F522B2-D9BD-456E-9845-F8BE2A5581F8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متقاضیان وجوه</a:t>
          </a:r>
          <a:endParaRPr lang="en-US" dirty="0">
            <a:cs typeface="B Zar" pitchFamily="2" charset="-78"/>
          </a:endParaRPr>
        </a:p>
      </dgm:t>
    </dgm:pt>
    <dgm:pt modelId="{144D5E27-B0F0-4C79-AC7B-113A82103D34}" type="parTrans" cxnId="{71B95A37-EE7C-4465-B97E-4A2E7493DDB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2FC2B36-9981-4024-A4F6-EC823CCF53F0}" type="sibTrans" cxnId="{71B95A37-EE7C-4465-B97E-4A2E7493DDB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84CD0BB-683A-42B3-B0F9-06666608CA2C}" type="pres">
      <dgm:prSet presAssocID="{3C1A465F-0FAC-40C8-9809-D68717A7688F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7EB63A-4037-449D-A36D-2124FC6142D3}" type="pres">
      <dgm:prSet presAssocID="{31687085-7AC7-46AA-922F-790F038B7AC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E535E2-B315-4A1B-9CAD-60509C18B8C8}" type="pres">
      <dgm:prSet presAssocID="{D97073BC-968C-4F05-A50A-803065CFBF4F}" presName="spacerL" presStyleCnt="0"/>
      <dgm:spPr/>
    </dgm:pt>
    <dgm:pt modelId="{400EC46E-853F-4C80-B018-0122CBFB329A}" type="pres">
      <dgm:prSet presAssocID="{D97073BC-968C-4F05-A50A-803065CFBF4F}" presName="sibTrans" presStyleLbl="sibTrans2D1" presStyleIdx="0" presStyleCnt="2"/>
      <dgm:spPr>
        <a:prstGeom prst="rightArrow">
          <a:avLst/>
        </a:prstGeom>
      </dgm:spPr>
      <dgm:t>
        <a:bodyPr/>
        <a:lstStyle/>
        <a:p>
          <a:endParaRPr lang="en-US"/>
        </a:p>
      </dgm:t>
    </dgm:pt>
    <dgm:pt modelId="{20A93240-4149-4A3F-844D-9CEE9CD17D1C}" type="pres">
      <dgm:prSet presAssocID="{D97073BC-968C-4F05-A50A-803065CFBF4F}" presName="spacerR" presStyleCnt="0"/>
      <dgm:spPr/>
    </dgm:pt>
    <dgm:pt modelId="{CC30B4EE-B714-41CC-8426-B3734A0D456D}" type="pres">
      <dgm:prSet presAssocID="{1DFD12B1-87D0-4065-BD25-2E5FC127ECE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40476B-1177-41AF-A132-9E478835438C}" type="pres">
      <dgm:prSet presAssocID="{2F9F22C9-BE73-4861-903F-EAD1A57E36F7}" presName="spacerL" presStyleCnt="0"/>
      <dgm:spPr/>
    </dgm:pt>
    <dgm:pt modelId="{F8ADA266-42E7-4146-BE88-FBE42497BC2B}" type="pres">
      <dgm:prSet presAssocID="{2F9F22C9-BE73-4861-903F-EAD1A57E36F7}" presName="sibTrans" presStyleLbl="sibTrans2D1" presStyleIdx="1" presStyleCnt="2"/>
      <dgm:spPr>
        <a:prstGeom prst="rightArrow">
          <a:avLst/>
        </a:prstGeom>
      </dgm:spPr>
      <dgm:t>
        <a:bodyPr/>
        <a:lstStyle/>
        <a:p>
          <a:endParaRPr lang="en-US"/>
        </a:p>
      </dgm:t>
    </dgm:pt>
    <dgm:pt modelId="{460693F2-BC58-4B6E-89C9-C302CB4CD072}" type="pres">
      <dgm:prSet presAssocID="{2F9F22C9-BE73-4861-903F-EAD1A57E36F7}" presName="spacerR" presStyleCnt="0"/>
      <dgm:spPr/>
    </dgm:pt>
    <dgm:pt modelId="{5EAD9E13-721F-4763-AAD6-74CC835303FC}" type="pres">
      <dgm:prSet presAssocID="{48F522B2-D9BD-456E-9845-F8BE2A5581F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2F1BD9-12FF-4A8F-BC00-CDFCBDAC8BBB}" type="presOf" srcId="{31687085-7AC7-46AA-922F-790F038B7AC9}" destId="{237EB63A-4037-449D-A36D-2124FC6142D3}" srcOrd="0" destOrd="0" presId="urn:microsoft.com/office/officeart/2005/8/layout/equation1"/>
    <dgm:cxn modelId="{D09F7550-7974-46A1-8EB3-C0A68767EC9E}" srcId="{3C1A465F-0FAC-40C8-9809-D68717A7688F}" destId="{31687085-7AC7-46AA-922F-790F038B7AC9}" srcOrd="0" destOrd="0" parTransId="{5C73008C-E416-407A-9FC9-F8ED092016F7}" sibTransId="{D97073BC-968C-4F05-A50A-803065CFBF4F}"/>
    <dgm:cxn modelId="{43C02B84-B78B-4460-8943-50C27C4F83F4}" type="presOf" srcId="{1DFD12B1-87D0-4065-BD25-2E5FC127ECE9}" destId="{CC30B4EE-B714-41CC-8426-B3734A0D456D}" srcOrd="0" destOrd="0" presId="urn:microsoft.com/office/officeart/2005/8/layout/equation1"/>
    <dgm:cxn modelId="{71B95A37-EE7C-4465-B97E-4A2E7493DDB8}" srcId="{3C1A465F-0FAC-40C8-9809-D68717A7688F}" destId="{48F522B2-D9BD-456E-9845-F8BE2A5581F8}" srcOrd="2" destOrd="0" parTransId="{144D5E27-B0F0-4C79-AC7B-113A82103D34}" sibTransId="{72FC2B36-9981-4024-A4F6-EC823CCF53F0}"/>
    <dgm:cxn modelId="{DCA5C5B2-A5E4-4E64-8B69-5398E33BA1B3}" type="presOf" srcId="{48F522B2-D9BD-456E-9845-F8BE2A5581F8}" destId="{5EAD9E13-721F-4763-AAD6-74CC835303FC}" srcOrd="0" destOrd="0" presId="urn:microsoft.com/office/officeart/2005/8/layout/equation1"/>
    <dgm:cxn modelId="{1B79C7C6-9E84-4AF8-BD08-C6D7CBC117C6}" type="presOf" srcId="{2F9F22C9-BE73-4861-903F-EAD1A57E36F7}" destId="{F8ADA266-42E7-4146-BE88-FBE42497BC2B}" srcOrd="0" destOrd="0" presId="urn:microsoft.com/office/officeart/2005/8/layout/equation1"/>
    <dgm:cxn modelId="{35992D57-AB97-4AD2-86B8-F6EE19B1565C}" srcId="{3C1A465F-0FAC-40C8-9809-D68717A7688F}" destId="{1DFD12B1-87D0-4065-BD25-2E5FC127ECE9}" srcOrd="1" destOrd="0" parTransId="{0920C0C9-E5D3-411A-9EC6-97EC086FB1D6}" sibTransId="{2F9F22C9-BE73-4861-903F-EAD1A57E36F7}"/>
    <dgm:cxn modelId="{4273DA87-F475-4BBA-8810-4AF2D048B162}" type="presOf" srcId="{3C1A465F-0FAC-40C8-9809-D68717A7688F}" destId="{284CD0BB-683A-42B3-B0F9-06666608CA2C}" srcOrd="0" destOrd="0" presId="urn:microsoft.com/office/officeart/2005/8/layout/equation1"/>
    <dgm:cxn modelId="{0B5A5A47-045E-4BD2-AC95-F18D7263A0AF}" type="presOf" srcId="{D97073BC-968C-4F05-A50A-803065CFBF4F}" destId="{400EC46E-853F-4C80-B018-0122CBFB329A}" srcOrd="0" destOrd="0" presId="urn:microsoft.com/office/officeart/2005/8/layout/equation1"/>
    <dgm:cxn modelId="{4BA29312-0CC0-4C32-8D0D-EB90FBE17DED}" type="presParOf" srcId="{284CD0BB-683A-42B3-B0F9-06666608CA2C}" destId="{237EB63A-4037-449D-A36D-2124FC6142D3}" srcOrd="0" destOrd="0" presId="urn:microsoft.com/office/officeart/2005/8/layout/equation1"/>
    <dgm:cxn modelId="{D608C0B7-B5B7-42C4-8961-CD81B2E582A6}" type="presParOf" srcId="{284CD0BB-683A-42B3-B0F9-06666608CA2C}" destId="{4FE535E2-B315-4A1B-9CAD-60509C18B8C8}" srcOrd="1" destOrd="0" presId="urn:microsoft.com/office/officeart/2005/8/layout/equation1"/>
    <dgm:cxn modelId="{BBBAC3EC-FB64-40C8-87AD-BE3AD75C8366}" type="presParOf" srcId="{284CD0BB-683A-42B3-B0F9-06666608CA2C}" destId="{400EC46E-853F-4C80-B018-0122CBFB329A}" srcOrd="2" destOrd="0" presId="urn:microsoft.com/office/officeart/2005/8/layout/equation1"/>
    <dgm:cxn modelId="{1AB60C17-FD96-479B-8AEC-54861E7E2979}" type="presParOf" srcId="{284CD0BB-683A-42B3-B0F9-06666608CA2C}" destId="{20A93240-4149-4A3F-844D-9CEE9CD17D1C}" srcOrd="3" destOrd="0" presId="urn:microsoft.com/office/officeart/2005/8/layout/equation1"/>
    <dgm:cxn modelId="{53AC5038-D860-4F3E-8757-CCF071B5CBB6}" type="presParOf" srcId="{284CD0BB-683A-42B3-B0F9-06666608CA2C}" destId="{CC30B4EE-B714-41CC-8426-B3734A0D456D}" srcOrd="4" destOrd="0" presId="urn:microsoft.com/office/officeart/2005/8/layout/equation1"/>
    <dgm:cxn modelId="{CCE7819D-952C-488A-B164-4EB812BD217C}" type="presParOf" srcId="{284CD0BB-683A-42B3-B0F9-06666608CA2C}" destId="{2E40476B-1177-41AF-A132-9E478835438C}" srcOrd="5" destOrd="0" presId="urn:microsoft.com/office/officeart/2005/8/layout/equation1"/>
    <dgm:cxn modelId="{74A88AEB-6FCC-4719-902A-C517F1922E40}" type="presParOf" srcId="{284CD0BB-683A-42B3-B0F9-06666608CA2C}" destId="{F8ADA266-42E7-4146-BE88-FBE42497BC2B}" srcOrd="6" destOrd="0" presId="urn:microsoft.com/office/officeart/2005/8/layout/equation1"/>
    <dgm:cxn modelId="{A0B78B0F-5CE6-4F84-A316-E4847D11414C}" type="presParOf" srcId="{284CD0BB-683A-42B3-B0F9-06666608CA2C}" destId="{460693F2-BC58-4B6E-89C9-C302CB4CD072}" srcOrd="7" destOrd="0" presId="urn:microsoft.com/office/officeart/2005/8/layout/equation1"/>
    <dgm:cxn modelId="{C7958892-4167-47FD-9B91-148A48EF4490}" type="presParOf" srcId="{284CD0BB-683A-42B3-B0F9-06666608CA2C}" destId="{5EAD9E13-721F-4763-AAD6-74CC835303FC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31D7D43-6E12-4190-9F18-B18FE488B02A}" type="doc">
      <dgm:prSet loTypeId="urn:microsoft.com/office/officeart/2005/8/layout/pyramid2" loCatId="pyramid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1047FB4-E57E-446C-BC32-49B26B25D55C}">
      <dgm:prSet/>
      <dgm:spPr/>
      <dgm:t>
        <a:bodyPr/>
        <a:lstStyle/>
        <a:p>
          <a:pPr rtl="1"/>
          <a:r>
            <a:rPr lang="fa-IR" dirty="0" smtClean="0"/>
            <a:t>تجهیز پس‌اندازها</a:t>
          </a:r>
          <a:endParaRPr lang="en-US" dirty="0"/>
        </a:p>
      </dgm:t>
    </dgm:pt>
    <dgm:pt modelId="{0A794BB6-6E42-4EB7-A76A-320A168E003B}" type="parTrans" cxnId="{20D27B91-C149-40AC-88A8-D7C970A079E0}">
      <dgm:prSet/>
      <dgm:spPr/>
      <dgm:t>
        <a:bodyPr/>
        <a:lstStyle/>
        <a:p>
          <a:endParaRPr lang="en-US"/>
        </a:p>
      </dgm:t>
    </dgm:pt>
    <dgm:pt modelId="{75BF3BE9-093D-48B4-A11E-6A4F7D0CF235}" type="sibTrans" cxnId="{20D27B91-C149-40AC-88A8-D7C970A079E0}">
      <dgm:prSet/>
      <dgm:spPr/>
      <dgm:t>
        <a:bodyPr/>
        <a:lstStyle/>
        <a:p>
          <a:endParaRPr lang="en-US"/>
        </a:p>
      </dgm:t>
    </dgm:pt>
    <dgm:pt modelId="{EB447D56-5FC2-4D15-93F8-95364F8FC139}">
      <dgm:prSet/>
      <dgm:spPr/>
      <dgm:t>
        <a:bodyPr/>
        <a:lstStyle/>
        <a:p>
          <a:pPr rtl="1"/>
          <a:r>
            <a:rPr lang="fa-IR" dirty="0" smtClean="0"/>
            <a:t>بسط نقدشوندگی</a:t>
          </a:r>
          <a:endParaRPr lang="en-US" dirty="0"/>
        </a:p>
      </dgm:t>
    </dgm:pt>
    <dgm:pt modelId="{75B0F90C-32D7-447A-AD7F-A930688C4036}" type="parTrans" cxnId="{D515DC1D-05B8-4A74-A54D-D06B7A8A5829}">
      <dgm:prSet/>
      <dgm:spPr/>
      <dgm:t>
        <a:bodyPr/>
        <a:lstStyle/>
        <a:p>
          <a:endParaRPr lang="en-US"/>
        </a:p>
      </dgm:t>
    </dgm:pt>
    <dgm:pt modelId="{5EEBC4CE-0332-4F5E-9F55-34DF749A2060}" type="sibTrans" cxnId="{D515DC1D-05B8-4A74-A54D-D06B7A8A5829}">
      <dgm:prSet/>
      <dgm:spPr/>
      <dgm:t>
        <a:bodyPr/>
        <a:lstStyle/>
        <a:p>
          <a:endParaRPr lang="en-US"/>
        </a:p>
      </dgm:t>
    </dgm:pt>
    <dgm:pt modelId="{7107B989-7426-48D4-B402-76F955DC1ACF}">
      <dgm:prSet/>
      <dgm:spPr/>
      <dgm:t>
        <a:bodyPr/>
        <a:lstStyle/>
        <a:p>
          <a:pPr rtl="1"/>
          <a:r>
            <a:rPr lang="fa-IR" dirty="0" smtClean="0"/>
            <a:t>تخصیص منابع</a:t>
          </a:r>
          <a:endParaRPr lang="en-US" dirty="0"/>
        </a:p>
      </dgm:t>
    </dgm:pt>
    <dgm:pt modelId="{91043C2D-E295-42F7-A4D1-46D450A7803D}" type="parTrans" cxnId="{5EC8D139-4467-4CBD-9BAF-73AC994028F8}">
      <dgm:prSet/>
      <dgm:spPr/>
      <dgm:t>
        <a:bodyPr/>
        <a:lstStyle/>
        <a:p>
          <a:endParaRPr lang="en-US"/>
        </a:p>
      </dgm:t>
    </dgm:pt>
    <dgm:pt modelId="{C7806E81-826C-46AF-BEED-E80851EC303C}" type="sibTrans" cxnId="{5EC8D139-4467-4CBD-9BAF-73AC994028F8}">
      <dgm:prSet/>
      <dgm:spPr/>
      <dgm:t>
        <a:bodyPr/>
        <a:lstStyle/>
        <a:p>
          <a:endParaRPr lang="en-US"/>
        </a:p>
      </dgm:t>
    </dgm:pt>
    <dgm:pt modelId="{D133E59E-F609-4A14-B9E0-5C689B9BC761}">
      <dgm:prSet/>
      <dgm:spPr/>
      <dgm:t>
        <a:bodyPr/>
        <a:lstStyle/>
        <a:p>
          <a:pPr rtl="1"/>
          <a:r>
            <a:rPr lang="fa-IR" dirty="0" smtClean="0"/>
            <a:t>مدیریت ریسک</a:t>
          </a:r>
          <a:endParaRPr lang="en-US" dirty="0"/>
        </a:p>
      </dgm:t>
    </dgm:pt>
    <dgm:pt modelId="{9173A420-BFFF-4AFB-90F4-F72F34621B01}" type="parTrans" cxnId="{C9923F16-8EE0-4568-9E6C-2173C34E2558}">
      <dgm:prSet/>
      <dgm:spPr/>
      <dgm:t>
        <a:bodyPr/>
        <a:lstStyle/>
        <a:p>
          <a:endParaRPr lang="en-US"/>
        </a:p>
      </dgm:t>
    </dgm:pt>
    <dgm:pt modelId="{3D16C263-3B88-412E-8707-8C3C6E5B6D3F}" type="sibTrans" cxnId="{C9923F16-8EE0-4568-9E6C-2173C34E2558}">
      <dgm:prSet/>
      <dgm:spPr/>
      <dgm:t>
        <a:bodyPr/>
        <a:lstStyle/>
        <a:p>
          <a:endParaRPr lang="en-US"/>
        </a:p>
      </dgm:t>
    </dgm:pt>
    <dgm:pt modelId="{1BFD9499-F4F8-4BF9-B7CC-E32A98CCD1EC}">
      <dgm:prSet/>
      <dgm:spPr/>
      <dgm:t>
        <a:bodyPr/>
        <a:lstStyle/>
        <a:p>
          <a:pPr rtl="1"/>
          <a:r>
            <a:rPr lang="fa-IR" dirty="0" smtClean="0"/>
            <a:t>پایش مدیریتی</a:t>
          </a:r>
          <a:endParaRPr lang="en-US" dirty="0"/>
        </a:p>
      </dgm:t>
    </dgm:pt>
    <dgm:pt modelId="{BD51E303-F02B-47FB-9922-9197281B904F}" type="parTrans" cxnId="{6FA386FC-1F3B-4460-B1E0-F44BF7515A22}">
      <dgm:prSet/>
      <dgm:spPr/>
      <dgm:t>
        <a:bodyPr/>
        <a:lstStyle/>
        <a:p>
          <a:endParaRPr lang="en-US"/>
        </a:p>
      </dgm:t>
    </dgm:pt>
    <dgm:pt modelId="{77A29098-2847-4793-BAA0-1A7153A02EF7}" type="sibTrans" cxnId="{6FA386FC-1F3B-4460-B1E0-F44BF7515A22}">
      <dgm:prSet/>
      <dgm:spPr/>
      <dgm:t>
        <a:bodyPr/>
        <a:lstStyle/>
        <a:p>
          <a:endParaRPr lang="en-US"/>
        </a:p>
      </dgm:t>
    </dgm:pt>
    <dgm:pt modelId="{E1ECE7E3-FA76-4BB7-8DD7-1541B62F9B5B}">
      <dgm:prSet/>
      <dgm:spPr/>
      <dgm:t>
        <a:bodyPr/>
        <a:lstStyle/>
        <a:p>
          <a:pPr rtl="1"/>
          <a:r>
            <a:rPr lang="fa-IR" dirty="0" smtClean="0"/>
            <a:t>تسهیل تجارت</a:t>
          </a:r>
          <a:endParaRPr lang="en-US" dirty="0"/>
        </a:p>
      </dgm:t>
    </dgm:pt>
    <dgm:pt modelId="{F7C51B6F-EEB6-4C13-81E0-DB93EECB4DCB}" type="parTrans" cxnId="{0E46489D-2B89-4698-84EE-65A4B97190BD}">
      <dgm:prSet/>
      <dgm:spPr/>
      <dgm:t>
        <a:bodyPr/>
        <a:lstStyle/>
        <a:p>
          <a:endParaRPr lang="en-US"/>
        </a:p>
      </dgm:t>
    </dgm:pt>
    <dgm:pt modelId="{8AEEFA58-A976-4BAD-82CA-EDA852AB5D01}" type="sibTrans" cxnId="{0E46489D-2B89-4698-84EE-65A4B97190BD}">
      <dgm:prSet/>
      <dgm:spPr/>
      <dgm:t>
        <a:bodyPr/>
        <a:lstStyle/>
        <a:p>
          <a:endParaRPr lang="en-US"/>
        </a:p>
      </dgm:t>
    </dgm:pt>
    <dgm:pt modelId="{C26D24D9-2F39-41ED-82C0-32649F8F708E}" type="pres">
      <dgm:prSet presAssocID="{431D7D43-6E12-4190-9F18-B18FE488B02A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12E7AEE8-2FAD-4C9D-B166-D99314577342}" type="pres">
      <dgm:prSet presAssocID="{431D7D43-6E12-4190-9F18-B18FE488B02A}" presName="pyramid" presStyleLbl="node1" presStyleIdx="0" presStyleCnt="1"/>
      <dgm:spPr/>
    </dgm:pt>
    <dgm:pt modelId="{58E54EAB-3E4E-4F43-8229-977F9AA723CD}" type="pres">
      <dgm:prSet presAssocID="{431D7D43-6E12-4190-9F18-B18FE488B02A}" presName="theList" presStyleCnt="0"/>
      <dgm:spPr/>
    </dgm:pt>
    <dgm:pt modelId="{EE769E83-B78C-494D-98DB-0900CF4DC815}" type="pres">
      <dgm:prSet presAssocID="{D1047FB4-E57E-446C-BC32-49B26B25D55C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0B0604-E1F8-41F6-B75C-E46706E97BF5}" type="pres">
      <dgm:prSet presAssocID="{D1047FB4-E57E-446C-BC32-49B26B25D55C}" presName="aSpace" presStyleCnt="0"/>
      <dgm:spPr/>
    </dgm:pt>
    <dgm:pt modelId="{AFCC2BD0-97AA-40BF-B332-A0553CBC0EAE}" type="pres">
      <dgm:prSet presAssocID="{EB447D56-5FC2-4D15-93F8-95364F8FC139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FC08AB-6306-4E81-9979-CC17EAD2A3F7}" type="pres">
      <dgm:prSet presAssocID="{EB447D56-5FC2-4D15-93F8-95364F8FC139}" presName="aSpace" presStyleCnt="0"/>
      <dgm:spPr/>
    </dgm:pt>
    <dgm:pt modelId="{2F54F5CF-99CC-4B24-A1D8-5E05772D3124}" type="pres">
      <dgm:prSet presAssocID="{7107B989-7426-48D4-B402-76F955DC1ACF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969679-A367-4A79-BF26-917D9B4E9172}" type="pres">
      <dgm:prSet presAssocID="{7107B989-7426-48D4-B402-76F955DC1ACF}" presName="aSpace" presStyleCnt="0"/>
      <dgm:spPr/>
    </dgm:pt>
    <dgm:pt modelId="{99360CB7-0CA4-4258-A2FE-4F238010333F}" type="pres">
      <dgm:prSet presAssocID="{D133E59E-F609-4A14-B9E0-5C689B9BC761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39AE57-31FA-41D3-8C3C-A02B3F07B0F4}" type="pres">
      <dgm:prSet presAssocID="{D133E59E-F609-4A14-B9E0-5C689B9BC761}" presName="aSpace" presStyleCnt="0"/>
      <dgm:spPr/>
    </dgm:pt>
    <dgm:pt modelId="{126EFD2C-2258-47F7-ACB6-41541E52ED00}" type="pres">
      <dgm:prSet presAssocID="{1BFD9499-F4F8-4BF9-B7CC-E32A98CCD1EC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41BC67-2A6E-4E6E-9EE2-DD9844EA67B8}" type="pres">
      <dgm:prSet presAssocID="{1BFD9499-F4F8-4BF9-B7CC-E32A98CCD1EC}" presName="aSpace" presStyleCnt="0"/>
      <dgm:spPr/>
    </dgm:pt>
    <dgm:pt modelId="{F9399557-2208-4F76-8593-CE81DCE56AB7}" type="pres">
      <dgm:prSet presAssocID="{E1ECE7E3-FA76-4BB7-8DD7-1541B62F9B5B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1647DF-01A0-436B-909D-C616B2BAA6E2}" type="pres">
      <dgm:prSet presAssocID="{E1ECE7E3-FA76-4BB7-8DD7-1541B62F9B5B}" presName="aSpace" presStyleCnt="0"/>
      <dgm:spPr/>
    </dgm:pt>
  </dgm:ptLst>
  <dgm:cxnLst>
    <dgm:cxn modelId="{083C7445-CC0B-49D5-81D9-3D4A809ED28C}" type="presOf" srcId="{7107B989-7426-48D4-B402-76F955DC1ACF}" destId="{2F54F5CF-99CC-4B24-A1D8-5E05772D3124}" srcOrd="0" destOrd="0" presId="urn:microsoft.com/office/officeart/2005/8/layout/pyramid2"/>
    <dgm:cxn modelId="{0E46489D-2B89-4698-84EE-65A4B97190BD}" srcId="{431D7D43-6E12-4190-9F18-B18FE488B02A}" destId="{E1ECE7E3-FA76-4BB7-8DD7-1541B62F9B5B}" srcOrd="5" destOrd="0" parTransId="{F7C51B6F-EEB6-4C13-81E0-DB93EECB4DCB}" sibTransId="{8AEEFA58-A976-4BAD-82CA-EDA852AB5D01}"/>
    <dgm:cxn modelId="{20D27B91-C149-40AC-88A8-D7C970A079E0}" srcId="{431D7D43-6E12-4190-9F18-B18FE488B02A}" destId="{D1047FB4-E57E-446C-BC32-49B26B25D55C}" srcOrd="0" destOrd="0" parTransId="{0A794BB6-6E42-4EB7-A76A-320A168E003B}" sibTransId="{75BF3BE9-093D-48B4-A11E-6A4F7D0CF235}"/>
    <dgm:cxn modelId="{D515DC1D-05B8-4A74-A54D-D06B7A8A5829}" srcId="{431D7D43-6E12-4190-9F18-B18FE488B02A}" destId="{EB447D56-5FC2-4D15-93F8-95364F8FC139}" srcOrd="1" destOrd="0" parTransId="{75B0F90C-32D7-447A-AD7F-A930688C4036}" sibTransId="{5EEBC4CE-0332-4F5E-9F55-34DF749A2060}"/>
    <dgm:cxn modelId="{C9923F16-8EE0-4568-9E6C-2173C34E2558}" srcId="{431D7D43-6E12-4190-9F18-B18FE488B02A}" destId="{D133E59E-F609-4A14-B9E0-5C689B9BC761}" srcOrd="3" destOrd="0" parTransId="{9173A420-BFFF-4AFB-90F4-F72F34621B01}" sibTransId="{3D16C263-3B88-412E-8707-8C3C6E5B6D3F}"/>
    <dgm:cxn modelId="{5EC8D139-4467-4CBD-9BAF-73AC994028F8}" srcId="{431D7D43-6E12-4190-9F18-B18FE488B02A}" destId="{7107B989-7426-48D4-B402-76F955DC1ACF}" srcOrd="2" destOrd="0" parTransId="{91043C2D-E295-42F7-A4D1-46D450A7803D}" sibTransId="{C7806E81-826C-46AF-BEED-E80851EC303C}"/>
    <dgm:cxn modelId="{6FA386FC-1F3B-4460-B1E0-F44BF7515A22}" srcId="{431D7D43-6E12-4190-9F18-B18FE488B02A}" destId="{1BFD9499-F4F8-4BF9-B7CC-E32A98CCD1EC}" srcOrd="4" destOrd="0" parTransId="{BD51E303-F02B-47FB-9922-9197281B904F}" sibTransId="{77A29098-2847-4793-BAA0-1A7153A02EF7}"/>
    <dgm:cxn modelId="{AEE9AF4B-923A-4763-B1DD-3C385308E5F7}" type="presOf" srcId="{1BFD9499-F4F8-4BF9-B7CC-E32A98CCD1EC}" destId="{126EFD2C-2258-47F7-ACB6-41541E52ED00}" srcOrd="0" destOrd="0" presId="urn:microsoft.com/office/officeart/2005/8/layout/pyramid2"/>
    <dgm:cxn modelId="{F44F697F-B1A1-42EE-9916-A6C7583B56AE}" type="presOf" srcId="{D1047FB4-E57E-446C-BC32-49B26B25D55C}" destId="{EE769E83-B78C-494D-98DB-0900CF4DC815}" srcOrd="0" destOrd="0" presId="urn:microsoft.com/office/officeart/2005/8/layout/pyramid2"/>
    <dgm:cxn modelId="{D6E4583F-0141-4CE5-AFAC-800C1E0B994B}" type="presOf" srcId="{D133E59E-F609-4A14-B9E0-5C689B9BC761}" destId="{99360CB7-0CA4-4258-A2FE-4F238010333F}" srcOrd="0" destOrd="0" presId="urn:microsoft.com/office/officeart/2005/8/layout/pyramid2"/>
    <dgm:cxn modelId="{B4B6A25F-E1C8-4B84-8685-9663B195B3CB}" type="presOf" srcId="{431D7D43-6E12-4190-9F18-B18FE488B02A}" destId="{C26D24D9-2F39-41ED-82C0-32649F8F708E}" srcOrd="0" destOrd="0" presId="urn:microsoft.com/office/officeart/2005/8/layout/pyramid2"/>
    <dgm:cxn modelId="{D3A7815B-BBF6-48E5-9C37-D37B820C5610}" type="presOf" srcId="{EB447D56-5FC2-4D15-93F8-95364F8FC139}" destId="{AFCC2BD0-97AA-40BF-B332-A0553CBC0EAE}" srcOrd="0" destOrd="0" presId="urn:microsoft.com/office/officeart/2005/8/layout/pyramid2"/>
    <dgm:cxn modelId="{FB1BE6AF-F907-49FE-A1D5-6F0EDC8012B1}" type="presOf" srcId="{E1ECE7E3-FA76-4BB7-8DD7-1541B62F9B5B}" destId="{F9399557-2208-4F76-8593-CE81DCE56AB7}" srcOrd="0" destOrd="0" presId="urn:microsoft.com/office/officeart/2005/8/layout/pyramid2"/>
    <dgm:cxn modelId="{2289587C-7094-46B8-B967-24203E74363D}" type="presParOf" srcId="{C26D24D9-2F39-41ED-82C0-32649F8F708E}" destId="{12E7AEE8-2FAD-4C9D-B166-D99314577342}" srcOrd="0" destOrd="0" presId="urn:microsoft.com/office/officeart/2005/8/layout/pyramid2"/>
    <dgm:cxn modelId="{114C023F-ACD9-4AA5-B2F2-425058C07D79}" type="presParOf" srcId="{C26D24D9-2F39-41ED-82C0-32649F8F708E}" destId="{58E54EAB-3E4E-4F43-8229-977F9AA723CD}" srcOrd="1" destOrd="0" presId="urn:microsoft.com/office/officeart/2005/8/layout/pyramid2"/>
    <dgm:cxn modelId="{ABBFD58F-451B-4175-8425-4BC02A386308}" type="presParOf" srcId="{58E54EAB-3E4E-4F43-8229-977F9AA723CD}" destId="{EE769E83-B78C-494D-98DB-0900CF4DC815}" srcOrd="0" destOrd="0" presId="urn:microsoft.com/office/officeart/2005/8/layout/pyramid2"/>
    <dgm:cxn modelId="{22DCE5BE-6961-4B5E-9C00-903F2EDADF5D}" type="presParOf" srcId="{58E54EAB-3E4E-4F43-8229-977F9AA723CD}" destId="{B60B0604-E1F8-41F6-B75C-E46706E97BF5}" srcOrd="1" destOrd="0" presId="urn:microsoft.com/office/officeart/2005/8/layout/pyramid2"/>
    <dgm:cxn modelId="{BE1C0A0E-D824-4CF6-8E43-92E07169162E}" type="presParOf" srcId="{58E54EAB-3E4E-4F43-8229-977F9AA723CD}" destId="{AFCC2BD0-97AA-40BF-B332-A0553CBC0EAE}" srcOrd="2" destOrd="0" presId="urn:microsoft.com/office/officeart/2005/8/layout/pyramid2"/>
    <dgm:cxn modelId="{CD6BC870-726A-4C38-8733-E52D097693D5}" type="presParOf" srcId="{58E54EAB-3E4E-4F43-8229-977F9AA723CD}" destId="{70FC08AB-6306-4E81-9979-CC17EAD2A3F7}" srcOrd="3" destOrd="0" presId="urn:microsoft.com/office/officeart/2005/8/layout/pyramid2"/>
    <dgm:cxn modelId="{558325A3-2715-4638-9315-CAF2ADD41172}" type="presParOf" srcId="{58E54EAB-3E4E-4F43-8229-977F9AA723CD}" destId="{2F54F5CF-99CC-4B24-A1D8-5E05772D3124}" srcOrd="4" destOrd="0" presId="urn:microsoft.com/office/officeart/2005/8/layout/pyramid2"/>
    <dgm:cxn modelId="{12E3C361-CE31-44D0-827E-3266E3572C73}" type="presParOf" srcId="{58E54EAB-3E4E-4F43-8229-977F9AA723CD}" destId="{BF969679-A367-4A79-BF26-917D9B4E9172}" srcOrd="5" destOrd="0" presId="urn:microsoft.com/office/officeart/2005/8/layout/pyramid2"/>
    <dgm:cxn modelId="{B4452ADB-0F3F-44F4-B6D8-D038C70D9CF5}" type="presParOf" srcId="{58E54EAB-3E4E-4F43-8229-977F9AA723CD}" destId="{99360CB7-0CA4-4258-A2FE-4F238010333F}" srcOrd="6" destOrd="0" presId="urn:microsoft.com/office/officeart/2005/8/layout/pyramid2"/>
    <dgm:cxn modelId="{8187CC24-A5AC-434F-A61B-4DCB79A35CCC}" type="presParOf" srcId="{58E54EAB-3E4E-4F43-8229-977F9AA723CD}" destId="{2939AE57-31FA-41D3-8C3C-A02B3F07B0F4}" srcOrd="7" destOrd="0" presId="urn:microsoft.com/office/officeart/2005/8/layout/pyramid2"/>
    <dgm:cxn modelId="{8148EF2D-37F6-4CE0-A96B-12D80CD83D8A}" type="presParOf" srcId="{58E54EAB-3E4E-4F43-8229-977F9AA723CD}" destId="{126EFD2C-2258-47F7-ACB6-41541E52ED00}" srcOrd="8" destOrd="0" presId="urn:microsoft.com/office/officeart/2005/8/layout/pyramid2"/>
    <dgm:cxn modelId="{8DFB8627-4D22-4750-A1DA-FF638075BC50}" type="presParOf" srcId="{58E54EAB-3E4E-4F43-8229-977F9AA723CD}" destId="{5841BC67-2A6E-4E6E-9EE2-DD9844EA67B8}" srcOrd="9" destOrd="0" presId="urn:microsoft.com/office/officeart/2005/8/layout/pyramid2"/>
    <dgm:cxn modelId="{B5D8FCDF-B48C-4C3A-922F-C9FE7B9A8E78}" type="presParOf" srcId="{58E54EAB-3E4E-4F43-8229-977F9AA723CD}" destId="{F9399557-2208-4F76-8593-CE81DCE56AB7}" srcOrd="10" destOrd="0" presId="urn:microsoft.com/office/officeart/2005/8/layout/pyramid2"/>
    <dgm:cxn modelId="{F81E2B09-2E3D-4481-8F13-EED444E93704}" type="presParOf" srcId="{58E54EAB-3E4E-4F43-8229-977F9AA723CD}" destId="{1D1647DF-01A0-436B-909D-C616B2BAA6E2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F5DD73F-A8E7-451F-94CB-CBA9E9A4D620}" type="doc">
      <dgm:prSet loTypeId="urn:microsoft.com/office/officeart/2005/8/layout/list1" loCatId="list" qsTypeId="urn:microsoft.com/office/officeart/2005/8/quickstyle/3d6" qsCatId="3D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7CD73A7-9A43-41A2-ABC9-BB5A456A1383}">
      <dgm:prSet/>
      <dgm:spPr/>
      <dgm:t>
        <a:bodyPr/>
        <a:lstStyle/>
        <a:p>
          <a:pPr algn="ctr" rtl="1"/>
          <a:r>
            <a:rPr lang="fa-IR" dirty="0" smtClean="0"/>
            <a:t>رابطۀ رقابت</a:t>
          </a:r>
          <a:endParaRPr lang="en-US" dirty="0"/>
        </a:p>
      </dgm:t>
    </dgm:pt>
    <dgm:pt modelId="{7E7FB314-9692-4B0D-98F7-5DDF55165394}" type="parTrans" cxnId="{041EDBBF-2016-4640-A466-F73755AAFF43}">
      <dgm:prSet/>
      <dgm:spPr/>
      <dgm:t>
        <a:bodyPr/>
        <a:lstStyle/>
        <a:p>
          <a:pPr algn="ctr"/>
          <a:endParaRPr lang="en-US"/>
        </a:p>
      </dgm:t>
    </dgm:pt>
    <dgm:pt modelId="{77FC1B39-F59C-4BCD-AB50-909CFCB4F01B}" type="sibTrans" cxnId="{041EDBBF-2016-4640-A466-F73755AAFF43}">
      <dgm:prSet/>
      <dgm:spPr/>
      <dgm:t>
        <a:bodyPr/>
        <a:lstStyle/>
        <a:p>
          <a:pPr algn="ctr"/>
          <a:endParaRPr lang="en-US"/>
        </a:p>
      </dgm:t>
    </dgm:pt>
    <dgm:pt modelId="{09E5318B-C54D-4143-8B42-3AFA3CA23FFB}">
      <dgm:prSet/>
      <dgm:spPr/>
      <dgm:t>
        <a:bodyPr/>
        <a:lstStyle/>
        <a:p>
          <a:pPr algn="ctr" rtl="1"/>
          <a:r>
            <a:rPr lang="fa-IR" dirty="0" smtClean="0"/>
            <a:t>رابطۀ مکمل‌بودن</a:t>
          </a:r>
          <a:endParaRPr lang="en-US" dirty="0"/>
        </a:p>
      </dgm:t>
    </dgm:pt>
    <dgm:pt modelId="{FADFCC20-642B-41F0-AACA-7A8E2B5393CE}" type="parTrans" cxnId="{E1BEAFE8-7753-4164-BD48-CE1104541DA3}">
      <dgm:prSet/>
      <dgm:spPr/>
      <dgm:t>
        <a:bodyPr/>
        <a:lstStyle/>
        <a:p>
          <a:pPr algn="ctr"/>
          <a:endParaRPr lang="en-US"/>
        </a:p>
      </dgm:t>
    </dgm:pt>
    <dgm:pt modelId="{BBDC1ACA-0BF2-4640-8D0D-92870F63E121}" type="sibTrans" cxnId="{E1BEAFE8-7753-4164-BD48-CE1104541DA3}">
      <dgm:prSet/>
      <dgm:spPr/>
      <dgm:t>
        <a:bodyPr/>
        <a:lstStyle/>
        <a:p>
          <a:pPr algn="ctr"/>
          <a:endParaRPr lang="en-US"/>
        </a:p>
      </dgm:t>
    </dgm:pt>
    <dgm:pt modelId="{A99F9588-5F5D-4CF0-A29A-0FE7EE1D2939}">
      <dgm:prSet/>
      <dgm:spPr/>
      <dgm:t>
        <a:bodyPr/>
        <a:lstStyle/>
        <a:p>
          <a:pPr algn="ctr" rtl="1"/>
          <a:r>
            <a:rPr lang="fa-IR" dirty="0" smtClean="0"/>
            <a:t>تکامل مشترک</a:t>
          </a:r>
          <a:endParaRPr lang="en-US" dirty="0"/>
        </a:p>
      </dgm:t>
    </dgm:pt>
    <dgm:pt modelId="{0EF1FD0A-FC85-4D4F-8E5A-F09FA39E5621}" type="parTrans" cxnId="{B9CE7213-9CEB-4259-8F63-900AF1574974}">
      <dgm:prSet/>
      <dgm:spPr/>
      <dgm:t>
        <a:bodyPr/>
        <a:lstStyle/>
        <a:p>
          <a:pPr algn="ctr"/>
          <a:endParaRPr lang="en-US"/>
        </a:p>
      </dgm:t>
    </dgm:pt>
    <dgm:pt modelId="{D421EE1C-8EDC-4B43-A899-96B11BEC6AFB}" type="sibTrans" cxnId="{B9CE7213-9CEB-4259-8F63-900AF1574974}">
      <dgm:prSet/>
      <dgm:spPr/>
      <dgm:t>
        <a:bodyPr/>
        <a:lstStyle/>
        <a:p>
          <a:pPr algn="ctr"/>
          <a:endParaRPr lang="en-US"/>
        </a:p>
      </dgm:t>
    </dgm:pt>
    <dgm:pt modelId="{68388FBA-EA6B-49A4-BE35-220B9F63911F}" type="pres">
      <dgm:prSet presAssocID="{3F5DD73F-A8E7-451F-94CB-CBA9E9A4D62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3C9923-6139-4694-861E-4141602AF61C}" type="pres">
      <dgm:prSet presAssocID="{C7CD73A7-9A43-41A2-ABC9-BB5A456A1383}" presName="parentLin" presStyleCnt="0"/>
      <dgm:spPr/>
    </dgm:pt>
    <dgm:pt modelId="{6F57800D-7E57-4EED-A810-6C060FE62140}" type="pres">
      <dgm:prSet presAssocID="{C7CD73A7-9A43-41A2-ABC9-BB5A456A1383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2E65A2C-86B8-4243-8EE6-10AFE2E80544}" type="pres">
      <dgm:prSet presAssocID="{C7CD73A7-9A43-41A2-ABC9-BB5A456A1383}" presName="parentText" presStyleLbl="node1" presStyleIdx="0" presStyleCnt="3">
        <dgm:presLayoutVars>
          <dgm:chMax val="0"/>
          <dgm:bulletEnabled val="1"/>
        </dgm:presLayoutVars>
      </dgm:prSet>
      <dgm:spPr>
        <a:prstGeom prst="doubleWave">
          <a:avLst/>
        </a:prstGeom>
      </dgm:spPr>
      <dgm:t>
        <a:bodyPr/>
        <a:lstStyle/>
        <a:p>
          <a:endParaRPr lang="en-US"/>
        </a:p>
      </dgm:t>
    </dgm:pt>
    <dgm:pt modelId="{826416DA-1268-46CE-8855-E300D70705CF}" type="pres">
      <dgm:prSet presAssocID="{C7CD73A7-9A43-41A2-ABC9-BB5A456A1383}" presName="negativeSpace" presStyleCnt="0"/>
      <dgm:spPr/>
    </dgm:pt>
    <dgm:pt modelId="{86B13A33-ADB4-478A-8431-CA246CB4E434}" type="pres">
      <dgm:prSet presAssocID="{C7CD73A7-9A43-41A2-ABC9-BB5A456A1383}" presName="childText" presStyleLbl="conFgAcc1" presStyleIdx="0" presStyleCnt="3">
        <dgm:presLayoutVars>
          <dgm:bulletEnabled val="1"/>
        </dgm:presLayoutVars>
      </dgm:prSet>
      <dgm:spPr/>
    </dgm:pt>
    <dgm:pt modelId="{3AFA6499-7EBB-465F-9857-90A5D9F6D468}" type="pres">
      <dgm:prSet presAssocID="{77FC1B39-F59C-4BCD-AB50-909CFCB4F01B}" presName="spaceBetweenRectangles" presStyleCnt="0"/>
      <dgm:spPr/>
    </dgm:pt>
    <dgm:pt modelId="{E9E82F32-D992-4EE8-901A-38EF8BD38C01}" type="pres">
      <dgm:prSet presAssocID="{09E5318B-C54D-4143-8B42-3AFA3CA23FFB}" presName="parentLin" presStyleCnt="0"/>
      <dgm:spPr/>
    </dgm:pt>
    <dgm:pt modelId="{AD12C39E-4D33-436A-A76A-BE9D988CAE74}" type="pres">
      <dgm:prSet presAssocID="{09E5318B-C54D-4143-8B42-3AFA3CA23FF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C2E6A90-141C-4B45-8076-55703A3771F1}" type="pres">
      <dgm:prSet presAssocID="{09E5318B-C54D-4143-8B42-3AFA3CA23FFB}" presName="parentText" presStyleLbl="node1" presStyleIdx="1" presStyleCnt="3">
        <dgm:presLayoutVars>
          <dgm:chMax val="0"/>
          <dgm:bulletEnabled val="1"/>
        </dgm:presLayoutVars>
      </dgm:prSet>
      <dgm:spPr>
        <a:prstGeom prst="doubleWave">
          <a:avLst/>
        </a:prstGeom>
      </dgm:spPr>
      <dgm:t>
        <a:bodyPr/>
        <a:lstStyle/>
        <a:p>
          <a:endParaRPr lang="en-US"/>
        </a:p>
      </dgm:t>
    </dgm:pt>
    <dgm:pt modelId="{D66B49A8-6086-478F-9DDF-CA72143E960E}" type="pres">
      <dgm:prSet presAssocID="{09E5318B-C54D-4143-8B42-3AFA3CA23FFB}" presName="negativeSpace" presStyleCnt="0"/>
      <dgm:spPr/>
    </dgm:pt>
    <dgm:pt modelId="{68806329-EB9D-4F4C-990F-5452AB73F7B9}" type="pres">
      <dgm:prSet presAssocID="{09E5318B-C54D-4143-8B42-3AFA3CA23FFB}" presName="childText" presStyleLbl="conFgAcc1" presStyleIdx="1" presStyleCnt="3">
        <dgm:presLayoutVars>
          <dgm:bulletEnabled val="1"/>
        </dgm:presLayoutVars>
      </dgm:prSet>
      <dgm:spPr/>
    </dgm:pt>
    <dgm:pt modelId="{07483BF3-62F4-49CF-A8BE-1807559E4B15}" type="pres">
      <dgm:prSet presAssocID="{BBDC1ACA-0BF2-4640-8D0D-92870F63E121}" presName="spaceBetweenRectangles" presStyleCnt="0"/>
      <dgm:spPr/>
    </dgm:pt>
    <dgm:pt modelId="{8A6C0CFB-CCB4-4A52-AE51-4776769A0B59}" type="pres">
      <dgm:prSet presAssocID="{A99F9588-5F5D-4CF0-A29A-0FE7EE1D2939}" presName="parentLin" presStyleCnt="0"/>
      <dgm:spPr/>
    </dgm:pt>
    <dgm:pt modelId="{29C91C41-255F-41A1-91A0-738539860C86}" type="pres">
      <dgm:prSet presAssocID="{A99F9588-5F5D-4CF0-A29A-0FE7EE1D2939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2A8538C3-9042-4940-A27C-611B6A625793}" type="pres">
      <dgm:prSet presAssocID="{A99F9588-5F5D-4CF0-A29A-0FE7EE1D2939}" presName="parentText" presStyleLbl="node1" presStyleIdx="2" presStyleCnt="3">
        <dgm:presLayoutVars>
          <dgm:chMax val="0"/>
          <dgm:bulletEnabled val="1"/>
        </dgm:presLayoutVars>
      </dgm:prSet>
      <dgm:spPr>
        <a:prstGeom prst="doubleWave">
          <a:avLst/>
        </a:prstGeom>
      </dgm:spPr>
      <dgm:t>
        <a:bodyPr/>
        <a:lstStyle/>
        <a:p>
          <a:endParaRPr lang="en-US"/>
        </a:p>
      </dgm:t>
    </dgm:pt>
    <dgm:pt modelId="{6876C9AD-566E-49D3-AD35-E10C04315F0A}" type="pres">
      <dgm:prSet presAssocID="{A99F9588-5F5D-4CF0-A29A-0FE7EE1D2939}" presName="negativeSpace" presStyleCnt="0"/>
      <dgm:spPr/>
    </dgm:pt>
    <dgm:pt modelId="{9162266D-FE26-44D1-8D51-4FB44293B8DA}" type="pres">
      <dgm:prSet presAssocID="{A99F9588-5F5D-4CF0-A29A-0FE7EE1D293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C2EED07-BA77-4D40-8B89-379CED3CA7E7}" type="presOf" srcId="{09E5318B-C54D-4143-8B42-3AFA3CA23FFB}" destId="{2C2E6A90-141C-4B45-8076-55703A3771F1}" srcOrd="1" destOrd="0" presId="urn:microsoft.com/office/officeart/2005/8/layout/list1"/>
    <dgm:cxn modelId="{021D3AB7-3D63-41B5-8156-118A1E71EBE4}" type="presOf" srcId="{A99F9588-5F5D-4CF0-A29A-0FE7EE1D2939}" destId="{29C91C41-255F-41A1-91A0-738539860C86}" srcOrd="0" destOrd="0" presId="urn:microsoft.com/office/officeart/2005/8/layout/list1"/>
    <dgm:cxn modelId="{A8470867-8D3C-4EEA-9717-AFDE6288447F}" type="presOf" srcId="{09E5318B-C54D-4143-8B42-3AFA3CA23FFB}" destId="{AD12C39E-4D33-436A-A76A-BE9D988CAE74}" srcOrd="0" destOrd="0" presId="urn:microsoft.com/office/officeart/2005/8/layout/list1"/>
    <dgm:cxn modelId="{8D17882D-179C-4456-9187-36E78057E3DF}" type="presOf" srcId="{A99F9588-5F5D-4CF0-A29A-0FE7EE1D2939}" destId="{2A8538C3-9042-4940-A27C-611B6A625793}" srcOrd="1" destOrd="0" presId="urn:microsoft.com/office/officeart/2005/8/layout/list1"/>
    <dgm:cxn modelId="{E1BEAFE8-7753-4164-BD48-CE1104541DA3}" srcId="{3F5DD73F-A8E7-451F-94CB-CBA9E9A4D620}" destId="{09E5318B-C54D-4143-8B42-3AFA3CA23FFB}" srcOrd="1" destOrd="0" parTransId="{FADFCC20-642B-41F0-AACA-7A8E2B5393CE}" sibTransId="{BBDC1ACA-0BF2-4640-8D0D-92870F63E121}"/>
    <dgm:cxn modelId="{5A3C8C01-BBFB-4E8D-A6DF-BC809A8F0287}" type="presOf" srcId="{3F5DD73F-A8E7-451F-94CB-CBA9E9A4D620}" destId="{68388FBA-EA6B-49A4-BE35-220B9F63911F}" srcOrd="0" destOrd="0" presId="urn:microsoft.com/office/officeart/2005/8/layout/list1"/>
    <dgm:cxn modelId="{041EDBBF-2016-4640-A466-F73755AAFF43}" srcId="{3F5DD73F-A8E7-451F-94CB-CBA9E9A4D620}" destId="{C7CD73A7-9A43-41A2-ABC9-BB5A456A1383}" srcOrd="0" destOrd="0" parTransId="{7E7FB314-9692-4B0D-98F7-5DDF55165394}" sibTransId="{77FC1B39-F59C-4BCD-AB50-909CFCB4F01B}"/>
    <dgm:cxn modelId="{571E5F40-9EBB-4EF4-ADC8-5F4328786666}" type="presOf" srcId="{C7CD73A7-9A43-41A2-ABC9-BB5A456A1383}" destId="{6F57800D-7E57-4EED-A810-6C060FE62140}" srcOrd="0" destOrd="0" presId="urn:microsoft.com/office/officeart/2005/8/layout/list1"/>
    <dgm:cxn modelId="{F245A66D-14EF-4A70-BE21-2F688FDA5B23}" type="presOf" srcId="{C7CD73A7-9A43-41A2-ABC9-BB5A456A1383}" destId="{E2E65A2C-86B8-4243-8EE6-10AFE2E80544}" srcOrd="1" destOrd="0" presId="urn:microsoft.com/office/officeart/2005/8/layout/list1"/>
    <dgm:cxn modelId="{B9CE7213-9CEB-4259-8F63-900AF1574974}" srcId="{3F5DD73F-A8E7-451F-94CB-CBA9E9A4D620}" destId="{A99F9588-5F5D-4CF0-A29A-0FE7EE1D2939}" srcOrd="2" destOrd="0" parTransId="{0EF1FD0A-FC85-4D4F-8E5A-F09FA39E5621}" sibTransId="{D421EE1C-8EDC-4B43-A899-96B11BEC6AFB}"/>
    <dgm:cxn modelId="{E9A39DCF-718E-46B0-9B39-23CCD8EA56A4}" type="presParOf" srcId="{68388FBA-EA6B-49A4-BE35-220B9F63911F}" destId="{AF3C9923-6139-4694-861E-4141602AF61C}" srcOrd="0" destOrd="0" presId="urn:microsoft.com/office/officeart/2005/8/layout/list1"/>
    <dgm:cxn modelId="{9BFBFB75-3BDF-450E-99CE-6647E39D8495}" type="presParOf" srcId="{AF3C9923-6139-4694-861E-4141602AF61C}" destId="{6F57800D-7E57-4EED-A810-6C060FE62140}" srcOrd="0" destOrd="0" presId="urn:microsoft.com/office/officeart/2005/8/layout/list1"/>
    <dgm:cxn modelId="{849C856B-2D07-4796-BD3A-06C1C7BF4CF3}" type="presParOf" srcId="{AF3C9923-6139-4694-861E-4141602AF61C}" destId="{E2E65A2C-86B8-4243-8EE6-10AFE2E80544}" srcOrd="1" destOrd="0" presId="urn:microsoft.com/office/officeart/2005/8/layout/list1"/>
    <dgm:cxn modelId="{D67D28B8-605A-4339-81F8-861E15314ECF}" type="presParOf" srcId="{68388FBA-EA6B-49A4-BE35-220B9F63911F}" destId="{826416DA-1268-46CE-8855-E300D70705CF}" srcOrd="1" destOrd="0" presId="urn:microsoft.com/office/officeart/2005/8/layout/list1"/>
    <dgm:cxn modelId="{4EA2F32F-E5FE-4038-B249-E9377039F59F}" type="presParOf" srcId="{68388FBA-EA6B-49A4-BE35-220B9F63911F}" destId="{86B13A33-ADB4-478A-8431-CA246CB4E434}" srcOrd="2" destOrd="0" presId="urn:microsoft.com/office/officeart/2005/8/layout/list1"/>
    <dgm:cxn modelId="{216057FC-D221-4BB3-8030-B83658638EFC}" type="presParOf" srcId="{68388FBA-EA6B-49A4-BE35-220B9F63911F}" destId="{3AFA6499-7EBB-465F-9857-90A5D9F6D468}" srcOrd="3" destOrd="0" presId="urn:microsoft.com/office/officeart/2005/8/layout/list1"/>
    <dgm:cxn modelId="{3CB82E2D-4D59-4E26-81A8-882441028BB4}" type="presParOf" srcId="{68388FBA-EA6B-49A4-BE35-220B9F63911F}" destId="{E9E82F32-D992-4EE8-901A-38EF8BD38C01}" srcOrd="4" destOrd="0" presId="urn:microsoft.com/office/officeart/2005/8/layout/list1"/>
    <dgm:cxn modelId="{03D18347-E611-4CE4-B4F7-19BB479122B9}" type="presParOf" srcId="{E9E82F32-D992-4EE8-901A-38EF8BD38C01}" destId="{AD12C39E-4D33-436A-A76A-BE9D988CAE74}" srcOrd="0" destOrd="0" presId="urn:microsoft.com/office/officeart/2005/8/layout/list1"/>
    <dgm:cxn modelId="{BAF9FF8C-2E10-4D69-8707-A92490C25152}" type="presParOf" srcId="{E9E82F32-D992-4EE8-901A-38EF8BD38C01}" destId="{2C2E6A90-141C-4B45-8076-55703A3771F1}" srcOrd="1" destOrd="0" presId="urn:microsoft.com/office/officeart/2005/8/layout/list1"/>
    <dgm:cxn modelId="{CC8CC527-D92B-4D5F-B051-DE373922D14A}" type="presParOf" srcId="{68388FBA-EA6B-49A4-BE35-220B9F63911F}" destId="{D66B49A8-6086-478F-9DDF-CA72143E960E}" srcOrd="5" destOrd="0" presId="urn:microsoft.com/office/officeart/2005/8/layout/list1"/>
    <dgm:cxn modelId="{5B390403-A0FA-4C74-B05D-3227F95D95E2}" type="presParOf" srcId="{68388FBA-EA6B-49A4-BE35-220B9F63911F}" destId="{68806329-EB9D-4F4C-990F-5452AB73F7B9}" srcOrd="6" destOrd="0" presId="urn:microsoft.com/office/officeart/2005/8/layout/list1"/>
    <dgm:cxn modelId="{10D82894-9B17-4522-8711-262FEFAA6C5F}" type="presParOf" srcId="{68388FBA-EA6B-49A4-BE35-220B9F63911F}" destId="{07483BF3-62F4-49CF-A8BE-1807559E4B15}" srcOrd="7" destOrd="0" presId="urn:microsoft.com/office/officeart/2005/8/layout/list1"/>
    <dgm:cxn modelId="{F3C25413-8444-4751-A45F-1AD9D922B215}" type="presParOf" srcId="{68388FBA-EA6B-49A4-BE35-220B9F63911F}" destId="{8A6C0CFB-CCB4-4A52-AE51-4776769A0B59}" srcOrd="8" destOrd="0" presId="urn:microsoft.com/office/officeart/2005/8/layout/list1"/>
    <dgm:cxn modelId="{1E5BF2A6-F120-4097-8DDE-D89A14F1A8E2}" type="presParOf" srcId="{8A6C0CFB-CCB4-4A52-AE51-4776769A0B59}" destId="{29C91C41-255F-41A1-91A0-738539860C86}" srcOrd="0" destOrd="0" presId="urn:microsoft.com/office/officeart/2005/8/layout/list1"/>
    <dgm:cxn modelId="{6709EA17-636A-4044-BA8A-9E76F2919870}" type="presParOf" srcId="{8A6C0CFB-CCB4-4A52-AE51-4776769A0B59}" destId="{2A8538C3-9042-4940-A27C-611B6A625793}" srcOrd="1" destOrd="0" presId="urn:microsoft.com/office/officeart/2005/8/layout/list1"/>
    <dgm:cxn modelId="{3DE83307-03D5-4A58-B2BE-07469E804817}" type="presParOf" srcId="{68388FBA-EA6B-49A4-BE35-220B9F63911F}" destId="{6876C9AD-566E-49D3-AD35-E10C04315F0A}" srcOrd="9" destOrd="0" presId="urn:microsoft.com/office/officeart/2005/8/layout/list1"/>
    <dgm:cxn modelId="{538425AB-BF94-44FD-829D-52CECFA10052}" type="presParOf" srcId="{68388FBA-EA6B-49A4-BE35-220B9F63911F}" destId="{9162266D-FE26-44D1-8D51-4FB44293B8D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72F6745-D5E7-4484-95C1-A2D8BDD2210B}" type="doc">
      <dgm:prSet loTypeId="urn:microsoft.com/office/officeart/2005/8/layout/vProcess5" loCatId="process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A2046D1-87B1-4BFF-B5E8-6DC049CE01FC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بانک‌ها و بازار سرمایه در تأمین مالی رقیب یکدیگرند.</a:t>
          </a:r>
          <a:endParaRPr lang="en-US" dirty="0">
            <a:cs typeface="B Zar" pitchFamily="2" charset="-78"/>
          </a:endParaRPr>
        </a:p>
      </dgm:t>
    </dgm:pt>
    <dgm:pt modelId="{E65EA087-D1EC-4CEC-8FFC-B3AB4B11C8F1}" type="parTrans" cxnId="{B9C30114-E715-44EA-858A-8101F35F728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1363226-F90F-4D75-9D40-288D8621CE38}" type="sibTrans" cxnId="{B9C30114-E715-44EA-858A-8101F35F728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43B498D-0889-4F06-B299-394130FE2CF8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هرکدام به هزینۀ عدم‌توسعۀ دیگری توسعه می‌یابند.</a:t>
          </a:r>
          <a:endParaRPr lang="en-US" dirty="0">
            <a:cs typeface="B Zar" pitchFamily="2" charset="-78"/>
          </a:endParaRPr>
        </a:p>
      </dgm:t>
    </dgm:pt>
    <dgm:pt modelId="{4A86618D-A393-491B-8FD7-E50DCF2D7AE0}" type="parTrans" cxnId="{48A7F95A-1087-4A1C-9DE6-C3BE0450AF2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252661F-54B3-4A4C-B400-AF23C7DFAAD3}" type="sibTrans" cxnId="{48A7F95A-1087-4A1C-9DE6-C3BE0450AF2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CEAA38F-6F20-438A-9A4A-7D4EE9F4A1D8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با توجه به نقش هرکدام، قانون‌گذاران به‌دنبال ایجاد توازن در توسعۀ هر دو اند.</a:t>
          </a:r>
          <a:endParaRPr lang="en-US" dirty="0">
            <a:cs typeface="B Zar" pitchFamily="2" charset="-78"/>
          </a:endParaRPr>
        </a:p>
      </dgm:t>
    </dgm:pt>
    <dgm:pt modelId="{45953CDF-516D-47D5-A31D-3FB9621A8153}" type="parTrans" cxnId="{57923BB1-1F85-4F40-80F2-CCF909B83F5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2D4DDB2-E2E0-4BB1-ADFB-84BC1818FC79}" type="sibTrans" cxnId="{57923BB1-1F85-4F40-80F2-CCF909B83F5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64DD18D-E3F7-452B-B4AD-3D242FA62AF7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مهم‌ترین عامل، روش‌های کارای انتقال سرمایه از پس‌اندازکنندگان به سرمایه‌گذاران است.</a:t>
          </a:r>
          <a:endParaRPr lang="en-US" dirty="0">
            <a:cs typeface="B Zar" pitchFamily="2" charset="-78"/>
          </a:endParaRPr>
        </a:p>
      </dgm:t>
    </dgm:pt>
    <dgm:pt modelId="{ED7C4AD2-8D11-49D5-A9A7-EE08060D14AC}" type="parTrans" cxnId="{579B96FE-0552-42D1-8295-C28BDC592F5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FFFDBAF-BA97-437D-98B1-EE092748F758}" type="sibTrans" cxnId="{579B96FE-0552-42D1-8295-C28BDC592F5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6E3E128-D7A4-4338-8A9A-051E4441F596}">
      <dgm:prSet/>
      <dgm:spPr/>
      <dgm:t>
        <a:bodyPr/>
        <a:lstStyle/>
        <a:p>
          <a:pPr algn="ctr" rtl="1"/>
          <a:endParaRPr lang="en-US" dirty="0">
            <a:cs typeface="B Titr" pitchFamily="2" charset="-78"/>
          </a:endParaRPr>
        </a:p>
      </dgm:t>
    </dgm:pt>
    <dgm:pt modelId="{8AA7D59B-6DD2-4A7A-B97F-5299F03C6C88}" type="sibTrans" cxnId="{73FB21A9-B0A6-4A60-8F4F-4CD9A43BA5D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C21F205-4AE8-481D-94B4-F90FB222C4EB}" type="parTrans" cxnId="{73FB21A9-B0A6-4A60-8F4F-4CD9A43BA5D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F30E1D3-FC39-4941-A51C-D72A105244D4}" type="pres">
      <dgm:prSet presAssocID="{472F6745-D5E7-4484-95C1-A2D8BDD2210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7F242E-8664-4215-9865-D52CB8E72F47}" type="pres">
      <dgm:prSet presAssocID="{472F6745-D5E7-4484-95C1-A2D8BDD2210B}" presName="dummyMaxCanvas" presStyleCnt="0">
        <dgm:presLayoutVars/>
      </dgm:prSet>
      <dgm:spPr/>
    </dgm:pt>
    <dgm:pt modelId="{0894A277-7048-4B10-BB0D-76320019F07B}" type="pres">
      <dgm:prSet presAssocID="{472F6745-D5E7-4484-95C1-A2D8BDD2210B}" presName="OneNode_1" presStyleLbl="node1" presStyleIdx="0" presStyleCnt="1" custScaleY="1514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46B6D9-99D7-4595-B965-5AC107B6FA42}" type="presOf" srcId="{D6E3E128-D7A4-4338-8A9A-051E4441F596}" destId="{0894A277-7048-4B10-BB0D-76320019F07B}" srcOrd="0" destOrd="0" presId="urn:microsoft.com/office/officeart/2005/8/layout/vProcess5"/>
    <dgm:cxn modelId="{48A7F95A-1087-4A1C-9DE6-C3BE0450AF26}" srcId="{D6E3E128-D7A4-4338-8A9A-051E4441F596}" destId="{743B498D-0889-4F06-B299-394130FE2CF8}" srcOrd="1" destOrd="0" parTransId="{4A86618D-A393-491B-8FD7-E50DCF2D7AE0}" sibTransId="{5252661F-54B3-4A4C-B400-AF23C7DFAAD3}"/>
    <dgm:cxn modelId="{579B96FE-0552-42D1-8295-C28BDC592F5E}" srcId="{D6E3E128-D7A4-4338-8A9A-051E4441F596}" destId="{F64DD18D-E3F7-452B-B4AD-3D242FA62AF7}" srcOrd="3" destOrd="0" parTransId="{ED7C4AD2-8D11-49D5-A9A7-EE08060D14AC}" sibTransId="{2FFFDBAF-BA97-437D-98B1-EE092748F758}"/>
    <dgm:cxn modelId="{85E459C2-20D5-40EE-90EA-4E8614515ADD}" type="presOf" srcId="{743B498D-0889-4F06-B299-394130FE2CF8}" destId="{0894A277-7048-4B10-BB0D-76320019F07B}" srcOrd="0" destOrd="2" presId="urn:microsoft.com/office/officeart/2005/8/layout/vProcess5"/>
    <dgm:cxn modelId="{55353756-74ED-4182-85D4-8BEF33EB7F0E}" type="presOf" srcId="{3A2046D1-87B1-4BFF-B5E8-6DC049CE01FC}" destId="{0894A277-7048-4B10-BB0D-76320019F07B}" srcOrd="0" destOrd="1" presId="urn:microsoft.com/office/officeart/2005/8/layout/vProcess5"/>
    <dgm:cxn modelId="{B9C30114-E715-44EA-858A-8101F35F728E}" srcId="{D6E3E128-D7A4-4338-8A9A-051E4441F596}" destId="{3A2046D1-87B1-4BFF-B5E8-6DC049CE01FC}" srcOrd="0" destOrd="0" parTransId="{E65EA087-D1EC-4CEC-8FFC-B3AB4B11C8F1}" sibTransId="{B1363226-F90F-4D75-9D40-288D8621CE38}"/>
    <dgm:cxn modelId="{57923BB1-1F85-4F40-80F2-CCF909B83F56}" srcId="{D6E3E128-D7A4-4338-8A9A-051E4441F596}" destId="{1CEAA38F-6F20-438A-9A4A-7D4EE9F4A1D8}" srcOrd="2" destOrd="0" parTransId="{45953CDF-516D-47D5-A31D-3FB9621A8153}" sibTransId="{12D4DDB2-E2E0-4BB1-ADFB-84BC1818FC79}"/>
    <dgm:cxn modelId="{C5B1CF4A-3EEE-4832-BCDE-ACE201A64902}" type="presOf" srcId="{1CEAA38F-6F20-438A-9A4A-7D4EE9F4A1D8}" destId="{0894A277-7048-4B10-BB0D-76320019F07B}" srcOrd="0" destOrd="3" presId="urn:microsoft.com/office/officeart/2005/8/layout/vProcess5"/>
    <dgm:cxn modelId="{AA403B95-1BBD-4B3E-A92B-41E894BA431D}" type="presOf" srcId="{472F6745-D5E7-4484-95C1-A2D8BDD2210B}" destId="{AF30E1D3-FC39-4941-A51C-D72A105244D4}" srcOrd="0" destOrd="0" presId="urn:microsoft.com/office/officeart/2005/8/layout/vProcess5"/>
    <dgm:cxn modelId="{CE87EA83-93F4-416F-8A18-B05658D69BB3}" type="presOf" srcId="{F64DD18D-E3F7-452B-B4AD-3D242FA62AF7}" destId="{0894A277-7048-4B10-BB0D-76320019F07B}" srcOrd="0" destOrd="4" presId="urn:microsoft.com/office/officeart/2005/8/layout/vProcess5"/>
    <dgm:cxn modelId="{73FB21A9-B0A6-4A60-8F4F-4CD9A43BA5DE}" srcId="{472F6745-D5E7-4484-95C1-A2D8BDD2210B}" destId="{D6E3E128-D7A4-4338-8A9A-051E4441F596}" srcOrd="0" destOrd="0" parTransId="{7C21F205-4AE8-481D-94B4-F90FB222C4EB}" sibTransId="{8AA7D59B-6DD2-4A7A-B97F-5299F03C6C88}"/>
    <dgm:cxn modelId="{B6527492-CF6F-48E6-8C6F-B369ABB9A221}" type="presParOf" srcId="{AF30E1D3-FC39-4941-A51C-D72A105244D4}" destId="{5C7F242E-8664-4215-9865-D52CB8E72F47}" srcOrd="0" destOrd="0" presId="urn:microsoft.com/office/officeart/2005/8/layout/vProcess5"/>
    <dgm:cxn modelId="{1962003D-F7CA-498D-9855-4E5D097E1E0E}" type="presParOf" srcId="{AF30E1D3-FC39-4941-A51C-D72A105244D4}" destId="{0894A277-7048-4B10-BB0D-76320019F07B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CFB7B71-C21B-4952-8ED7-2C72002F9A42}" type="doc">
      <dgm:prSet loTypeId="urn:microsoft.com/office/officeart/2005/8/layout/hList1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C2B02C9-2C9B-4709-8962-F32AE27D374D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الگوی واقعی توسعۀ سیستم مالی بر مبنای تقابل بانک‌ها و بازارها نیست:</a:t>
          </a:r>
          <a:endParaRPr lang="en-US" dirty="0">
            <a:cs typeface="B Zar" pitchFamily="2" charset="-78"/>
          </a:endParaRPr>
        </a:p>
      </dgm:t>
    </dgm:pt>
    <dgm:pt modelId="{557137CF-7416-4F0D-AB1A-EF5821A0FCC0}" type="parTrans" cxnId="{0723D4E9-9C33-452C-A0B0-5D40476F68C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E6C49BF-FEBC-4D86-B48B-B2A55A6398D7}" type="sibTrans" cxnId="{0723D4E9-9C33-452C-A0B0-5D40476F68C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66991CE-FF7B-4F98-B08E-0FEC9A11DB18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توسعۀ بازارهای سرمایه به کاهش هزینۀ سرمایۀ بانک‌ها و در نتیجه توسعۀ بانک‌ها می‌انجامد؛ بانک‌ها با هزینه‌های کمتری از طریق بازار سرمایه تأمین مالی می‌کنند و وام‌های بیشتری اعطا می‌کنند.</a:t>
          </a:r>
          <a:endParaRPr lang="en-US" dirty="0">
            <a:cs typeface="B Zar" pitchFamily="2" charset="-78"/>
          </a:endParaRPr>
        </a:p>
      </dgm:t>
    </dgm:pt>
    <dgm:pt modelId="{8E8C33FC-8BAE-4413-801B-F4C108A66500}" type="parTrans" cxnId="{2D469530-5605-4403-B71C-1B6B12CC44F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974BB6F-7D46-4851-B59B-B0E2126E309D}" type="sibTrans" cxnId="{2D469530-5605-4403-B71C-1B6B12CC44F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9639155-C389-4A5A-B915-5AD5EC9F6F1D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از طریق تبدیل به اوراق بهادار کردن، بانک‌ها کیفیت اعتباری وام‌گیرندگان را تأیید می‌کنند و بازار سرمایه وام‌گیرندگان را تأمین مالی می‌کند.</a:t>
          </a:r>
          <a:endParaRPr lang="en-US" dirty="0">
            <a:cs typeface="B Zar" pitchFamily="2" charset="-78"/>
          </a:endParaRPr>
        </a:p>
      </dgm:t>
    </dgm:pt>
    <dgm:pt modelId="{0F3737D5-D3F3-4BE0-A7A4-C43E3284CABB}" type="parTrans" cxnId="{843AE580-98C4-42A6-8C26-A9ED3AC8FEC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5BEA361-22BB-4B0C-BE7E-224D80D0093C}" type="sibTrans" cxnId="{843AE580-98C4-42A6-8C26-A9ED3AC8FEC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EE17C19-91D1-46B4-97EE-E508ED8AC3F6}" type="pres">
      <dgm:prSet presAssocID="{2CFB7B71-C21B-4952-8ED7-2C72002F9A4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101D4B-B4CC-4295-AD43-EB895B9A3AF7}" type="pres">
      <dgm:prSet presAssocID="{6C2B02C9-2C9B-4709-8962-F32AE27D374D}" presName="composite" presStyleCnt="0"/>
      <dgm:spPr/>
    </dgm:pt>
    <dgm:pt modelId="{C33F32D2-6A71-42C5-8CCF-42F9F9A86708}" type="pres">
      <dgm:prSet presAssocID="{6C2B02C9-2C9B-4709-8962-F32AE27D374D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2CF249-DD17-40AF-939E-7DD0F2437FCB}" type="pres">
      <dgm:prSet presAssocID="{6C2B02C9-2C9B-4709-8962-F32AE27D374D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FA7DE0-5908-458F-8FDD-E07FB9909F88}" type="presOf" srcId="{B66991CE-FF7B-4F98-B08E-0FEC9A11DB18}" destId="{432CF249-DD17-40AF-939E-7DD0F2437FCB}" srcOrd="0" destOrd="0" presId="urn:microsoft.com/office/officeart/2005/8/layout/hList1"/>
    <dgm:cxn modelId="{843AE580-98C4-42A6-8C26-A9ED3AC8FEC0}" srcId="{6C2B02C9-2C9B-4709-8962-F32AE27D374D}" destId="{49639155-C389-4A5A-B915-5AD5EC9F6F1D}" srcOrd="1" destOrd="0" parTransId="{0F3737D5-D3F3-4BE0-A7A4-C43E3284CABB}" sibTransId="{35BEA361-22BB-4B0C-BE7E-224D80D0093C}"/>
    <dgm:cxn modelId="{BC75F4E2-A2FA-4B8E-9E24-3EA21ED64EC3}" type="presOf" srcId="{6C2B02C9-2C9B-4709-8962-F32AE27D374D}" destId="{C33F32D2-6A71-42C5-8CCF-42F9F9A86708}" srcOrd="0" destOrd="0" presId="urn:microsoft.com/office/officeart/2005/8/layout/hList1"/>
    <dgm:cxn modelId="{E0F4D16A-58D5-45C0-B4F1-D73A62E47D54}" type="presOf" srcId="{49639155-C389-4A5A-B915-5AD5EC9F6F1D}" destId="{432CF249-DD17-40AF-939E-7DD0F2437FCB}" srcOrd="0" destOrd="1" presId="urn:microsoft.com/office/officeart/2005/8/layout/hList1"/>
    <dgm:cxn modelId="{0723D4E9-9C33-452C-A0B0-5D40476F68C2}" srcId="{2CFB7B71-C21B-4952-8ED7-2C72002F9A42}" destId="{6C2B02C9-2C9B-4709-8962-F32AE27D374D}" srcOrd="0" destOrd="0" parTransId="{557137CF-7416-4F0D-AB1A-EF5821A0FCC0}" sibTransId="{7E6C49BF-FEBC-4D86-B48B-B2A55A6398D7}"/>
    <dgm:cxn modelId="{2D469530-5605-4403-B71C-1B6B12CC44FC}" srcId="{6C2B02C9-2C9B-4709-8962-F32AE27D374D}" destId="{B66991CE-FF7B-4F98-B08E-0FEC9A11DB18}" srcOrd="0" destOrd="0" parTransId="{8E8C33FC-8BAE-4413-801B-F4C108A66500}" sibTransId="{5974BB6F-7D46-4851-B59B-B0E2126E309D}"/>
    <dgm:cxn modelId="{F3888B4A-6953-41A3-8F50-6661DF81C5B5}" type="presOf" srcId="{2CFB7B71-C21B-4952-8ED7-2C72002F9A42}" destId="{9EE17C19-91D1-46B4-97EE-E508ED8AC3F6}" srcOrd="0" destOrd="0" presId="urn:microsoft.com/office/officeart/2005/8/layout/hList1"/>
    <dgm:cxn modelId="{A9C285F2-A75D-4353-B9E8-6AD525D7C591}" type="presParOf" srcId="{9EE17C19-91D1-46B4-97EE-E508ED8AC3F6}" destId="{A8101D4B-B4CC-4295-AD43-EB895B9A3AF7}" srcOrd="0" destOrd="0" presId="urn:microsoft.com/office/officeart/2005/8/layout/hList1"/>
    <dgm:cxn modelId="{CE589BC4-267D-42C8-AF09-4F650DA398F7}" type="presParOf" srcId="{A8101D4B-B4CC-4295-AD43-EB895B9A3AF7}" destId="{C33F32D2-6A71-42C5-8CCF-42F9F9A86708}" srcOrd="0" destOrd="0" presId="urn:microsoft.com/office/officeart/2005/8/layout/hList1"/>
    <dgm:cxn modelId="{218C38B9-65BF-4497-B661-6AD5B823CAED}" type="presParOf" srcId="{A8101D4B-B4CC-4295-AD43-EB895B9A3AF7}" destId="{432CF249-DD17-40AF-939E-7DD0F2437FC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BCBBF7B-25B1-4375-8DF1-B7D89F1168E6}" type="doc">
      <dgm:prSet loTypeId="urn:microsoft.com/office/officeart/2005/8/layout/list1" loCatId="list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14E3F18A-04BF-4533-869C-413FABA7B194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وامدهی بانک‌ها به شرکت‌ها:</a:t>
          </a:r>
          <a:endParaRPr lang="en-US" dirty="0">
            <a:cs typeface="B Titr" pitchFamily="2" charset="-78"/>
          </a:endParaRPr>
        </a:p>
      </dgm:t>
    </dgm:pt>
    <dgm:pt modelId="{96323A37-CC26-4754-BCA8-E306AA45BAD2}" type="parTrans" cxnId="{09CEAE41-A6B5-4183-9516-0F527D82567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FEC8C29-A575-43A2-BAF6-92A65CB86E09}" type="sibTrans" cxnId="{09CEAE41-A6B5-4183-9516-0F527D82567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D50735F-7596-4244-A006-DFCB9EFD4BFE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پیام مثبت به سهامداران شرکت وام‌گیرنده مخابره می‌کند و موجب افزایش قیمت سهام شرکت می‌شود.</a:t>
          </a:r>
          <a:endParaRPr lang="en-US" dirty="0">
            <a:cs typeface="B Zar" pitchFamily="2" charset="-78"/>
          </a:endParaRPr>
        </a:p>
      </dgm:t>
    </dgm:pt>
    <dgm:pt modelId="{760713FA-1D9A-48C2-9CC6-89C9A8AFFFC8}" type="parTrans" cxnId="{6D7D7011-1B80-4CC7-99D5-0878486DBCC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EAC4A37-206E-4E5C-830A-6198099A7839}" type="sibTrans" cxnId="{6D7D7011-1B80-4CC7-99D5-0878486DBCC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0CCE35D-C2E0-430A-8894-236A2CA8D44E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هزینه‌های جستجوی اطلاعات را برای ارزیابی تحلیل‌گران و سرمایه‌گذاران اوراق بهادار کاهش می‌دهد.</a:t>
          </a:r>
          <a:endParaRPr lang="en-US" dirty="0">
            <a:cs typeface="B Zar" pitchFamily="2" charset="-78"/>
          </a:endParaRPr>
        </a:p>
      </dgm:t>
    </dgm:pt>
    <dgm:pt modelId="{08A42ACC-D02C-44E9-9358-07F612B60BB6}" type="parTrans" cxnId="{C4324F76-ABDE-4B91-A98A-A984E74A263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4A0082D-6A02-43C0-AD7E-0BF1EE7782EE}" type="sibTrans" cxnId="{C4324F76-ABDE-4B91-A98A-A984E74A263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A83BA6B-9E5F-4723-9A87-66214DF144FB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شرکت‌هایی که رابطۀ مالی تعریف‌شده‌ای با بانک‌ها دارند:</a:t>
          </a:r>
          <a:endParaRPr lang="en-US" dirty="0">
            <a:cs typeface="B Titr" pitchFamily="2" charset="-78"/>
          </a:endParaRPr>
        </a:p>
      </dgm:t>
    </dgm:pt>
    <dgm:pt modelId="{C3308F10-ED44-4C70-80D5-93A626C29BD6}" type="parTrans" cxnId="{BD07B31C-A1E1-4061-97FC-40D1C93F2AC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EDB74D8-AF02-41EF-8157-A41A0ADE8E02}" type="sibTrans" cxnId="{BD07B31C-A1E1-4061-97FC-40D1C93F2AC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8EFA21C-8540-43BF-8351-A391FD3B8E97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وقتی سهامشان عرضۀ عمومی می‌شود، کمتر وضعیت زیرقیمت را تجربه می‌کنند.</a:t>
          </a:r>
          <a:endParaRPr lang="en-US" dirty="0">
            <a:cs typeface="B Zar" pitchFamily="2" charset="-78"/>
          </a:endParaRPr>
        </a:p>
      </dgm:t>
    </dgm:pt>
    <dgm:pt modelId="{1D08FC26-CD08-4843-A7A7-3969E781E321}" type="parTrans" cxnId="{B04055E8-BBD5-4EBE-8B95-367201C9684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1C82698-14C2-4069-BE2E-600117E0B941}" type="sibTrans" cxnId="{B04055E8-BBD5-4EBE-8B95-367201C9684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4ECDB23-F6A5-45A2-BE01-9C12B4D3B055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هزینه‌های تأمین مالیشان از مجرای بازار سرمایه به واسطۀ کاهش  دامنک اوراق بدهی شرکت و کاهش هزینه‌های پذیره‌نویسی پایین می‌آورد.</a:t>
          </a:r>
          <a:endParaRPr lang="en-US" dirty="0">
            <a:cs typeface="B Zar" pitchFamily="2" charset="-78"/>
          </a:endParaRPr>
        </a:p>
      </dgm:t>
    </dgm:pt>
    <dgm:pt modelId="{CF8E9C51-6748-423F-849B-3EBF7221D881}" type="parTrans" cxnId="{CBB8CF5C-3D39-4F14-8BD6-7DA748D82CD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0FC70AC-4469-4A3D-91AF-50C5D1279F9E}" type="sibTrans" cxnId="{CBB8CF5C-3D39-4F14-8BD6-7DA748D82CD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39CC67E-558B-4C31-9E2D-F5DAB69452CA}" type="pres">
      <dgm:prSet presAssocID="{DBCBBF7B-25B1-4375-8DF1-B7D89F1168E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99575A-CDCC-4782-AEF3-E13F67EBC558}" type="pres">
      <dgm:prSet presAssocID="{14E3F18A-04BF-4533-869C-413FABA7B194}" presName="parentLin" presStyleCnt="0"/>
      <dgm:spPr/>
    </dgm:pt>
    <dgm:pt modelId="{70410EAB-DC71-4197-9F36-77F40AE894EB}" type="pres">
      <dgm:prSet presAssocID="{14E3F18A-04BF-4533-869C-413FABA7B194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C4DE9FF5-4764-436D-8DDD-76FE09BF4D2D}" type="pres">
      <dgm:prSet presAssocID="{14E3F18A-04BF-4533-869C-413FABA7B19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DF2999-D479-4F58-87EE-8553E0898730}" type="pres">
      <dgm:prSet presAssocID="{14E3F18A-04BF-4533-869C-413FABA7B194}" presName="negativeSpace" presStyleCnt="0"/>
      <dgm:spPr/>
    </dgm:pt>
    <dgm:pt modelId="{DCF7868F-BCA9-4F58-9379-9C738F731F01}" type="pres">
      <dgm:prSet presAssocID="{14E3F18A-04BF-4533-869C-413FABA7B194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B555F2-8A86-4B8B-AB0F-9B01A601C89C}" type="pres">
      <dgm:prSet presAssocID="{DFEC8C29-A575-43A2-BAF6-92A65CB86E09}" presName="spaceBetweenRectangles" presStyleCnt="0"/>
      <dgm:spPr/>
    </dgm:pt>
    <dgm:pt modelId="{BCB146FD-90FC-415F-A18A-5A89F628F8F5}" type="pres">
      <dgm:prSet presAssocID="{FA83BA6B-9E5F-4723-9A87-66214DF144FB}" presName="parentLin" presStyleCnt="0"/>
      <dgm:spPr/>
    </dgm:pt>
    <dgm:pt modelId="{D374E10C-FE7B-4CA3-970B-1434B8C70008}" type="pres">
      <dgm:prSet presAssocID="{FA83BA6B-9E5F-4723-9A87-66214DF144FB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3DE61B4B-5374-44B6-B65D-ED31B68BDC37}" type="pres">
      <dgm:prSet presAssocID="{FA83BA6B-9E5F-4723-9A87-66214DF144F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166EEB-65E4-4220-B870-7C85F5549BD2}" type="pres">
      <dgm:prSet presAssocID="{FA83BA6B-9E5F-4723-9A87-66214DF144FB}" presName="negativeSpace" presStyleCnt="0"/>
      <dgm:spPr/>
    </dgm:pt>
    <dgm:pt modelId="{D79DAE93-6604-4B29-855C-542FC5CF32AB}" type="pres">
      <dgm:prSet presAssocID="{FA83BA6B-9E5F-4723-9A87-66214DF144FB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324F76-ABDE-4B91-A98A-A984E74A263F}" srcId="{14E3F18A-04BF-4533-869C-413FABA7B194}" destId="{30CCE35D-C2E0-430A-8894-236A2CA8D44E}" srcOrd="1" destOrd="0" parTransId="{08A42ACC-D02C-44E9-9358-07F612B60BB6}" sibTransId="{24A0082D-6A02-43C0-AD7E-0BF1EE7782EE}"/>
    <dgm:cxn modelId="{AED0D1BC-2AD8-4775-8725-A6113602EAF7}" type="presOf" srcId="{14E3F18A-04BF-4533-869C-413FABA7B194}" destId="{C4DE9FF5-4764-436D-8DDD-76FE09BF4D2D}" srcOrd="1" destOrd="0" presId="urn:microsoft.com/office/officeart/2005/8/layout/list1"/>
    <dgm:cxn modelId="{BD07B31C-A1E1-4061-97FC-40D1C93F2ACE}" srcId="{DBCBBF7B-25B1-4375-8DF1-B7D89F1168E6}" destId="{FA83BA6B-9E5F-4723-9A87-66214DF144FB}" srcOrd="1" destOrd="0" parTransId="{C3308F10-ED44-4C70-80D5-93A626C29BD6}" sibTransId="{BEDB74D8-AF02-41EF-8157-A41A0ADE8E02}"/>
    <dgm:cxn modelId="{4E286838-AB02-483F-AC62-4AB46953291F}" type="presOf" srcId="{14E3F18A-04BF-4533-869C-413FABA7B194}" destId="{70410EAB-DC71-4197-9F36-77F40AE894EB}" srcOrd="0" destOrd="0" presId="urn:microsoft.com/office/officeart/2005/8/layout/list1"/>
    <dgm:cxn modelId="{6D7D7011-1B80-4CC7-99D5-0878486DBCC7}" srcId="{14E3F18A-04BF-4533-869C-413FABA7B194}" destId="{2D50735F-7596-4244-A006-DFCB9EFD4BFE}" srcOrd="0" destOrd="0" parTransId="{760713FA-1D9A-48C2-9CC6-89C9A8AFFFC8}" sibTransId="{9EAC4A37-206E-4E5C-830A-6198099A7839}"/>
    <dgm:cxn modelId="{0FE5814B-F716-4F9B-BC98-24026CF6EFAA}" type="presOf" srcId="{30CCE35D-C2E0-430A-8894-236A2CA8D44E}" destId="{DCF7868F-BCA9-4F58-9379-9C738F731F01}" srcOrd="0" destOrd="1" presId="urn:microsoft.com/office/officeart/2005/8/layout/list1"/>
    <dgm:cxn modelId="{C52DE4B1-9F7F-4375-90DD-2834BD507ABE}" type="presOf" srcId="{FA83BA6B-9E5F-4723-9A87-66214DF144FB}" destId="{3DE61B4B-5374-44B6-B65D-ED31B68BDC37}" srcOrd="1" destOrd="0" presId="urn:microsoft.com/office/officeart/2005/8/layout/list1"/>
    <dgm:cxn modelId="{CBB8CF5C-3D39-4F14-8BD6-7DA748D82CDF}" srcId="{FA83BA6B-9E5F-4723-9A87-66214DF144FB}" destId="{E4ECDB23-F6A5-45A2-BE01-9C12B4D3B055}" srcOrd="1" destOrd="0" parTransId="{CF8E9C51-6748-423F-849B-3EBF7221D881}" sibTransId="{80FC70AC-4469-4A3D-91AF-50C5D1279F9E}"/>
    <dgm:cxn modelId="{1A86D59A-8241-47CC-9A7C-82FF467A67ED}" type="presOf" srcId="{FA83BA6B-9E5F-4723-9A87-66214DF144FB}" destId="{D374E10C-FE7B-4CA3-970B-1434B8C70008}" srcOrd="0" destOrd="0" presId="urn:microsoft.com/office/officeart/2005/8/layout/list1"/>
    <dgm:cxn modelId="{7DF5A353-8C39-45A0-AA63-21D42669FA8B}" type="presOf" srcId="{D8EFA21C-8540-43BF-8351-A391FD3B8E97}" destId="{D79DAE93-6604-4B29-855C-542FC5CF32AB}" srcOrd="0" destOrd="0" presId="urn:microsoft.com/office/officeart/2005/8/layout/list1"/>
    <dgm:cxn modelId="{4C7189A7-181E-4174-BDDE-E90F0B6C313A}" type="presOf" srcId="{E4ECDB23-F6A5-45A2-BE01-9C12B4D3B055}" destId="{D79DAE93-6604-4B29-855C-542FC5CF32AB}" srcOrd="0" destOrd="1" presId="urn:microsoft.com/office/officeart/2005/8/layout/list1"/>
    <dgm:cxn modelId="{09CEAE41-A6B5-4183-9516-0F527D825671}" srcId="{DBCBBF7B-25B1-4375-8DF1-B7D89F1168E6}" destId="{14E3F18A-04BF-4533-869C-413FABA7B194}" srcOrd="0" destOrd="0" parTransId="{96323A37-CC26-4754-BCA8-E306AA45BAD2}" sibTransId="{DFEC8C29-A575-43A2-BAF6-92A65CB86E09}"/>
    <dgm:cxn modelId="{1332D48F-7A2A-4987-A336-803C0C2E8BAC}" type="presOf" srcId="{2D50735F-7596-4244-A006-DFCB9EFD4BFE}" destId="{DCF7868F-BCA9-4F58-9379-9C738F731F01}" srcOrd="0" destOrd="0" presId="urn:microsoft.com/office/officeart/2005/8/layout/list1"/>
    <dgm:cxn modelId="{E34C069C-7FD8-4B46-B4F7-B3B966EF07F0}" type="presOf" srcId="{DBCBBF7B-25B1-4375-8DF1-B7D89F1168E6}" destId="{739CC67E-558B-4C31-9E2D-F5DAB69452CA}" srcOrd="0" destOrd="0" presId="urn:microsoft.com/office/officeart/2005/8/layout/list1"/>
    <dgm:cxn modelId="{B04055E8-BBD5-4EBE-8B95-367201C9684E}" srcId="{FA83BA6B-9E5F-4723-9A87-66214DF144FB}" destId="{D8EFA21C-8540-43BF-8351-A391FD3B8E97}" srcOrd="0" destOrd="0" parTransId="{1D08FC26-CD08-4843-A7A7-3969E781E321}" sibTransId="{51C82698-14C2-4069-BE2E-600117E0B941}"/>
    <dgm:cxn modelId="{673F8DDB-ECFF-4B49-BA61-A866598C2644}" type="presParOf" srcId="{739CC67E-558B-4C31-9E2D-F5DAB69452CA}" destId="{CE99575A-CDCC-4782-AEF3-E13F67EBC558}" srcOrd="0" destOrd="0" presId="urn:microsoft.com/office/officeart/2005/8/layout/list1"/>
    <dgm:cxn modelId="{FEFF2456-11D1-4670-B5E1-482BB49A2154}" type="presParOf" srcId="{CE99575A-CDCC-4782-AEF3-E13F67EBC558}" destId="{70410EAB-DC71-4197-9F36-77F40AE894EB}" srcOrd="0" destOrd="0" presId="urn:microsoft.com/office/officeart/2005/8/layout/list1"/>
    <dgm:cxn modelId="{49252D3B-7399-495C-941E-6370094D9778}" type="presParOf" srcId="{CE99575A-CDCC-4782-AEF3-E13F67EBC558}" destId="{C4DE9FF5-4764-436D-8DDD-76FE09BF4D2D}" srcOrd="1" destOrd="0" presId="urn:microsoft.com/office/officeart/2005/8/layout/list1"/>
    <dgm:cxn modelId="{C7A2E05B-A96D-4476-9CAD-04F091E13D22}" type="presParOf" srcId="{739CC67E-558B-4C31-9E2D-F5DAB69452CA}" destId="{98DF2999-D479-4F58-87EE-8553E0898730}" srcOrd="1" destOrd="0" presId="urn:microsoft.com/office/officeart/2005/8/layout/list1"/>
    <dgm:cxn modelId="{23586394-33EC-4766-873E-F14D1064E66F}" type="presParOf" srcId="{739CC67E-558B-4C31-9E2D-F5DAB69452CA}" destId="{DCF7868F-BCA9-4F58-9379-9C738F731F01}" srcOrd="2" destOrd="0" presId="urn:microsoft.com/office/officeart/2005/8/layout/list1"/>
    <dgm:cxn modelId="{E30D8AA7-1BA6-49F7-9E97-674E772F7606}" type="presParOf" srcId="{739CC67E-558B-4C31-9E2D-F5DAB69452CA}" destId="{17B555F2-8A86-4B8B-AB0F-9B01A601C89C}" srcOrd="3" destOrd="0" presId="urn:microsoft.com/office/officeart/2005/8/layout/list1"/>
    <dgm:cxn modelId="{54BC79C7-786D-4189-8489-09617AC8021A}" type="presParOf" srcId="{739CC67E-558B-4C31-9E2D-F5DAB69452CA}" destId="{BCB146FD-90FC-415F-A18A-5A89F628F8F5}" srcOrd="4" destOrd="0" presId="urn:microsoft.com/office/officeart/2005/8/layout/list1"/>
    <dgm:cxn modelId="{AAF0B660-2883-4B81-82A9-CF894307450D}" type="presParOf" srcId="{BCB146FD-90FC-415F-A18A-5A89F628F8F5}" destId="{D374E10C-FE7B-4CA3-970B-1434B8C70008}" srcOrd="0" destOrd="0" presId="urn:microsoft.com/office/officeart/2005/8/layout/list1"/>
    <dgm:cxn modelId="{8DA70C30-D065-45C0-B831-981D6A40924B}" type="presParOf" srcId="{BCB146FD-90FC-415F-A18A-5A89F628F8F5}" destId="{3DE61B4B-5374-44B6-B65D-ED31B68BDC37}" srcOrd="1" destOrd="0" presId="urn:microsoft.com/office/officeart/2005/8/layout/list1"/>
    <dgm:cxn modelId="{49CD7FDB-787A-48D2-B103-F15FF1FD052F}" type="presParOf" srcId="{739CC67E-558B-4C31-9E2D-F5DAB69452CA}" destId="{3D166EEB-65E4-4220-B870-7C85F5549BD2}" srcOrd="5" destOrd="0" presId="urn:microsoft.com/office/officeart/2005/8/layout/list1"/>
    <dgm:cxn modelId="{5E5C83D2-CC86-49ED-9849-6DD80558424D}" type="presParOf" srcId="{739CC67E-558B-4C31-9E2D-F5DAB69452CA}" destId="{D79DAE93-6604-4B29-855C-542FC5CF32A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814008A-7649-49D9-89A2-80AC0900BC83}" type="doc">
      <dgm:prSet loTypeId="urn:microsoft.com/office/officeart/2005/8/layout/process3" loCatId="process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B9BEB2A-EA79-4000-9E7F-3707CEC9B3D5}">
      <dgm:prSet/>
      <dgm:spPr/>
      <dgm:t>
        <a:bodyPr/>
        <a:lstStyle/>
        <a:p>
          <a:pPr algn="ctr" rtl="1"/>
          <a:r>
            <a:rPr lang="fa-IR" b="1" dirty="0" smtClean="0">
              <a:cs typeface="B Zar" pitchFamily="2" charset="-78"/>
            </a:rPr>
            <a:t>بازاراهای سرمایۀ بزرگ‌تر:</a:t>
          </a:r>
          <a:endParaRPr lang="en-US" b="1" dirty="0">
            <a:cs typeface="B Zar" pitchFamily="2" charset="-78"/>
          </a:endParaRPr>
        </a:p>
      </dgm:t>
    </dgm:pt>
    <dgm:pt modelId="{214D5E69-2EF3-4803-A8DE-66121A8710A4}" type="parTrans" cxnId="{FB72B251-3720-4A56-8A6D-2147652EE41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7B3EC7B-044C-4262-9183-D7846265B797}" type="sibTrans" cxnId="{FB72B251-3720-4A56-8A6D-2147652EE41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42849A5-C91A-4D5E-8289-6A8127F105BC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به بانک‌ها در جهت بهبود غربال وام‌گیرنده‌ها، نظارت کارامدتر بر سرمایه‌گذاری‌ها، و پیام‌دهی وضعیت ریسک آن‌ها به روش‌هایی غیر از نسبت سرمایه به دارایی کمک می‌کند.</a:t>
          </a:r>
          <a:endParaRPr lang="en-US" dirty="0">
            <a:cs typeface="B Zar" pitchFamily="2" charset="-78"/>
          </a:endParaRPr>
        </a:p>
      </dgm:t>
    </dgm:pt>
    <dgm:pt modelId="{CE013AB4-DC5B-4F20-9A4C-E84969987753}" type="parTrans" cxnId="{424A0B60-D156-4DF9-8C71-8CE4ACEA769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5BE7A2F-4676-4BD0-9D37-3F5F95B88E8C}" type="sibTrans" cxnId="{424A0B60-D156-4DF9-8C71-8CE4ACEA769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768C764-77E2-4BCB-86B9-498A47355AE7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به پیام‌دهی ناشی ازعملکرد بانک‌ها، کمک شایانی می‌کند که نتیجۀ آن تأمین مالی با قیمت‌هایی متناسب با سطح ریسک و شهرت بانک است.</a:t>
          </a:r>
          <a:endParaRPr lang="en-US" dirty="0">
            <a:cs typeface="B Zar" pitchFamily="2" charset="-78"/>
          </a:endParaRPr>
        </a:p>
      </dgm:t>
    </dgm:pt>
    <dgm:pt modelId="{9F377177-09D6-440E-848B-E388A458E2A0}" type="parTrans" cxnId="{A8404855-B8CB-4A6D-B6AE-D1B935C6550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DC3E242-7F4F-4862-AE4A-5F847C648843}" type="sibTrans" cxnId="{A8404855-B8CB-4A6D-B6AE-D1B935C6550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7763D2A-A3CD-4A00-8766-34E2AFFDE51C}" type="pres">
      <dgm:prSet presAssocID="{3814008A-7649-49D9-89A2-80AC0900BC8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D86A7F-A2C3-4853-8686-A4BCDC813BF3}" type="pres">
      <dgm:prSet presAssocID="{CB9BEB2A-EA79-4000-9E7F-3707CEC9B3D5}" presName="composite" presStyleCnt="0"/>
      <dgm:spPr/>
    </dgm:pt>
    <dgm:pt modelId="{6021201B-89C6-42B6-9F79-2E9A00418BC0}" type="pres">
      <dgm:prSet presAssocID="{CB9BEB2A-EA79-4000-9E7F-3707CEC9B3D5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A87EA0-2713-4374-9442-0E1A9DAE3851}" type="pres">
      <dgm:prSet presAssocID="{CB9BEB2A-EA79-4000-9E7F-3707CEC9B3D5}" presName="parSh" presStyleLbl="node1" presStyleIdx="0" presStyleCnt="1"/>
      <dgm:spPr/>
      <dgm:t>
        <a:bodyPr/>
        <a:lstStyle/>
        <a:p>
          <a:endParaRPr lang="en-US"/>
        </a:p>
      </dgm:t>
    </dgm:pt>
    <dgm:pt modelId="{53B640EA-99BA-43F5-A28E-08EFC026D6F3}" type="pres">
      <dgm:prSet presAssocID="{CB9BEB2A-EA79-4000-9E7F-3707CEC9B3D5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72B251-3720-4A56-8A6D-2147652EE41D}" srcId="{3814008A-7649-49D9-89A2-80AC0900BC83}" destId="{CB9BEB2A-EA79-4000-9E7F-3707CEC9B3D5}" srcOrd="0" destOrd="0" parTransId="{214D5E69-2EF3-4803-A8DE-66121A8710A4}" sibTransId="{67B3EC7B-044C-4262-9183-D7846265B797}"/>
    <dgm:cxn modelId="{424A0B60-D156-4DF9-8C71-8CE4ACEA7694}" srcId="{CB9BEB2A-EA79-4000-9E7F-3707CEC9B3D5}" destId="{442849A5-C91A-4D5E-8289-6A8127F105BC}" srcOrd="0" destOrd="0" parTransId="{CE013AB4-DC5B-4F20-9A4C-E84969987753}" sibTransId="{15BE7A2F-4676-4BD0-9D37-3F5F95B88E8C}"/>
    <dgm:cxn modelId="{0C6A6779-EE9C-4EA1-BFB1-9DC87B939FEB}" type="presOf" srcId="{CB9BEB2A-EA79-4000-9E7F-3707CEC9B3D5}" destId="{6021201B-89C6-42B6-9F79-2E9A00418BC0}" srcOrd="0" destOrd="0" presId="urn:microsoft.com/office/officeart/2005/8/layout/process3"/>
    <dgm:cxn modelId="{A8404855-B8CB-4A6D-B6AE-D1B935C65503}" srcId="{CB9BEB2A-EA79-4000-9E7F-3707CEC9B3D5}" destId="{0768C764-77E2-4BCB-86B9-498A47355AE7}" srcOrd="1" destOrd="0" parTransId="{9F377177-09D6-440E-848B-E388A458E2A0}" sibTransId="{0DC3E242-7F4F-4862-AE4A-5F847C648843}"/>
    <dgm:cxn modelId="{396D7708-D7B8-47C6-BE4A-BD63CD7C4083}" type="presOf" srcId="{442849A5-C91A-4D5E-8289-6A8127F105BC}" destId="{53B640EA-99BA-43F5-A28E-08EFC026D6F3}" srcOrd="0" destOrd="0" presId="urn:microsoft.com/office/officeart/2005/8/layout/process3"/>
    <dgm:cxn modelId="{E74A8826-3EA9-4A68-924E-973914CAEEAF}" type="presOf" srcId="{0768C764-77E2-4BCB-86B9-498A47355AE7}" destId="{53B640EA-99BA-43F5-A28E-08EFC026D6F3}" srcOrd="0" destOrd="1" presId="urn:microsoft.com/office/officeart/2005/8/layout/process3"/>
    <dgm:cxn modelId="{FF480105-3CF8-4060-99D8-604C4BC9DA2F}" type="presOf" srcId="{CB9BEB2A-EA79-4000-9E7F-3707CEC9B3D5}" destId="{41A87EA0-2713-4374-9442-0E1A9DAE3851}" srcOrd="1" destOrd="0" presId="urn:microsoft.com/office/officeart/2005/8/layout/process3"/>
    <dgm:cxn modelId="{269D4BB9-11DC-4097-AD16-0BB8A1321D6C}" type="presOf" srcId="{3814008A-7649-49D9-89A2-80AC0900BC83}" destId="{27763D2A-A3CD-4A00-8766-34E2AFFDE51C}" srcOrd="0" destOrd="0" presId="urn:microsoft.com/office/officeart/2005/8/layout/process3"/>
    <dgm:cxn modelId="{04BA0C8B-23B8-47CA-AC4F-9EAEEB2BDE4D}" type="presParOf" srcId="{27763D2A-A3CD-4A00-8766-34E2AFFDE51C}" destId="{6DD86A7F-A2C3-4853-8686-A4BCDC813BF3}" srcOrd="0" destOrd="0" presId="urn:microsoft.com/office/officeart/2005/8/layout/process3"/>
    <dgm:cxn modelId="{D86ACC96-92ED-4CD7-86E9-4B06F24DAE3A}" type="presParOf" srcId="{6DD86A7F-A2C3-4853-8686-A4BCDC813BF3}" destId="{6021201B-89C6-42B6-9F79-2E9A00418BC0}" srcOrd="0" destOrd="0" presId="urn:microsoft.com/office/officeart/2005/8/layout/process3"/>
    <dgm:cxn modelId="{41826194-520F-4477-A97E-C74FEA821A2C}" type="presParOf" srcId="{6DD86A7F-A2C3-4853-8686-A4BCDC813BF3}" destId="{41A87EA0-2713-4374-9442-0E1A9DAE3851}" srcOrd="1" destOrd="0" presId="urn:microsoft.com/office/officeart/2005/8/layout/process3"/>
    <dgm:cxn modelId="{E8A487A9-F83F-4403-8D89-678FC6BFD323}" type="presParOf" srcId="{6DD86A7F-A2C3-4853-8686-A4BCDC813BF3}" destId="{53B640EA-99BA-43F5-A28E-08EFC026D6F3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B84034E-2D12-4575-A4E4-D66F4AF31549}" type="doc">
      <dgm:prSet loTypeId="urn:microsoft.com/office/officeart/2005/8/layout/lProcess2" loCatId="list" qsTypeId="urn:microsoft.com/office/officeart/2005/8/quickstyle/3d1" qsCatId="3D" csTypeId="urn:microsoft.com/office/officeart/2005/8/colors/accent2_1" csCatId="accent2"/>
      <dgm:spPr/>
      <dgm:t>
        <a:bodyPr/>
        <a:lstStyle/>
        <a:p>
          <a:endParaRPr lang="en-US"/>
        </a:p>
      </dgm:t>
    </dgm:pt>
    <dgm:pt modelId="{5BC09EAF-1A9B-4BE5-9742-6700443C62F3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بانک‌های تجاری</a:t>
          </a:r>
          <a:endParaRPr lang="en-US" dirty="0">
            <a:cs typeface="B Titr" pitchFamily="2" charset="-78"/>
          </a:endParaRPr>
        </a:p>
      </dgm:t>
    </dgm:pt>
    <dgm:pt modelId="{FA741444-7F06-4D7C-A0D4-DAEC9115BE74}" type="parTrans" cxnId="{7964DC7E-99E0-4A19-B609-6E8A3542E214}">
      <dgm:prSet/>
      <dgm:spPr/>
      <dgm:t>
        <a:bodyPr/>
        <a:lstStyle/>
        <a:p>
          <a:endParaRPr lang="en-US"/>
        </a:p>
      </dgm:t>
    </dgm:pt>
    <dgm:pt modelId="{3A1B357A-CB43-4BE0-A487-FF5EDD5DA8E2}" type="sibTrans" cxnId="{7964DC7E-99E0-4A19-B609-6E8A3542E214}">
      <dgm:prSet/>
      <dgm:spPr/>
      <dgm:t>
        <a:bodyPr/>
        <a:lstStyle/>
        <a:p>
          <a:endParaRPr lang="en-US"/>
        </a:p>
      </dgm:t>
    </dgm:pt>
    <dgm:pt modelId="{A460288A-AE19-436E-8B3B-564D6EA3D78B}">
      <dgm:prSet custT="1"/>
      <dgm:spPr/>
      <dgm:t>
        <a:bodyPr/>
        <a:lstStyle/>
        <a:p>
          <a:pPr rtl="1"/>
          <a:r>
            <a:rPr lang="fa-IR" sz="5400" dirty="0" smtClean="0">
              <a:cs typeface="B Zar" pitchFamily="2" charset="-78"/>
            </a:rPr>
            <a:t>بازار پول</a:t>
          </a:r>
          <a:endParaRPr lang="en-US" sz="5400" dirty="0">
            <a:cs typeface="B Zar" pitchFamily="2" charset="-78"/>
          </a:endParaRPr>
        </a:p>
      </dgm:t>
    </dgm:pt>
    <dgm:pt modelId="{68362B3B-8D8D-4652-BD74-821CE0C48179}" type="parTrans" cxnId="{1637F376-DEDC-4875-AC1E-AE5CA813C2AA}">
      <dgm:prSet/>
      <dgm:spPr/>
      <dgm:t>
        <a:bodyPr/>
        <a:lstStyle/>
        <a:p>
          <a:endParaRPr lang="en-US"/>
        </a:p>
      </dgm:t>
    </dgm:pt>
    <dgm:pt modelId="{1D80CF75-6E0B-4AC4-8E3F-8F6D1E927AE7}" type="sibTrans" cxnId="{1637F376-DEDC-4875-AC1E-AE5CA813C2AA}">
      <dgm:prSet/>
      <dgm:spPr/>
      <dgm:t>
        <a:bodyPr/>
        <a:lstStyle/>
        <a:p>
          <a:endParaRPr lang="en-US"/>
        </a:p>
      </dgm:t>
    </dgm:pt>
    <dgm:pt modelId="{CF43F5EC-7711-48E8-BCB1-454FD9B1A5DC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بانک‌های سرمایه‌گذاری</a:t>
          </a:r>
          <a:endParaRPr lang="en-US" dirty="0">
            <a:cs typeface="B Titr" pitchFamily="2" charset="-78"/>
          </a:endParaRPr>
        </a:p>
      </dgm:t>
    </dgm:pt>
    <dgm:pt modelId="{2CA9931E-536C-496C-BD6F-23187DE9C567}" type="parTrans" cxnId="{D2011D8E-78A4-48BD-A8A8-0AB908E56047}">
      <dgm:prSet/>
      <dgm:spPr/>
      <dgm:t>
        <a:bodyPr/>
        <a:lstStyle/>
        <a:p>
          <a:endParaRPr lang="en-US"/>
        </a:p>
      </dgm:t>
    </dgm:pt>
    <dgm:pt modelId="{BB3B12D8-B03F-43FA-B0F8-6096AA0A87B3}" type="sibTrans" cxnId="{D2011D8E-78A4-48BD-A8A8-0AB908E56047}">
      <dgm:prSet/>
      <dgm:spPr/>
      <dgm:t>
        <a:bodyPr/>
        <a:lstStyle/>
        <a:p>
          <a:endParaRPr lang="en-US"/>
        </a:p>
      </dgm:t>
    </dgm:pt>
    <dgm:pt modelId="{673792A9-504E-497C-8837-A6DFB339007B}">
      <dgm:prSet custT="1"/>
      <dgm:spPr/>
      <dgm:t>
        <a:bodyPr/>
        <a:lstStyle/>
        <a:p>
          <a:pPr rtl="1"/>
          <a:r>
            <a:rPr lang="fa-IR" sz="5400" dirty="0" smtClean="0">
              <a:cs typeface="B Zar" pitchFamily="2" charset="-78"/>
            </a:rPr>
            <a:t>بازار سرمایه</a:t>
          </a:r>
          <a:endParaRPr lang="en-US" sz="5400" dirty="0">
            <a:cs typeface="B Zar" pitchFamily="2" charset="-78"/>
          </a:endParaRPr>
        </a:p>
      </dgm:t>
    </dgm:pt>
    <dgm:pt modelId="{289432AC-02A8-452F-9BF3-D14FF320007E}" type="parTrans" cxnId="{E5F3BADA-A640-4AB8-82AA-100C6799E66A}">
      <dgm:prSet/>
      <dgm:spPr/>
      <dgm:t>
        <a:bodyPr/>
        <a:lstStyle/>
        <a:p>
          <a:endParaRPr lang="en-US"/>
        </a:p>
      </dgm:t>
    </dgm:pt>
    <dgm:pt modelId="{DA66C92C-32F9-46FC-AFDD-CE1302B06FB5}" type="sibTrans" cxnId="{E5F3BADA-A640-4AB8-82AA-100C6799E66A}">
      <dgm:prSet/>
      <dgm:spPr/>
      <dgm:t>
        <a:bodyPr/>
        <a:lstStyle/>
        <a:p>
          <a:endParaRPr lang="en-US"/>
        </a:p>
      </dgm:t>
    </dgm:pt>
    <dgm:pt modelId="{86854053-31D6-4DEF-9A34-033B5B36013A}" type="pres">
      <dgm:prSet presAssocID="{5B84034E-2D12-4575-A4E4-D66F4AF3154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36A2A7-53B5-4B6E-8825-40BA93E8DBFB}" type="pres">
      <dgm:prSet presAssocID="{5BC09EAF-1A9B-4BE5-9742-6700443C62F3}" presName="compNode" presStyleCnt="0"/>
      <dgm:spPr/>
      <dgm:t>
        <a:bodyPr/>
        <a:lstStyle/>
        <a:p>
          <a:endParaRPr lang="en-US"/>
        </a:p>
      </dgm:t>
    </dgm:pt>
    <dgm:pt modelId="{F323A79C-2E46-44B2-9DDE-131CFBCDF1C0}" type="pres">
      <dgm:prSet presAssocID="{5BC09EAF-1A9B-4BE5-9742-6700443C62F3}" presName="aNode" presStyleLbl="bgShp" presStyleIdx="0" presStyleCnt="2"/>
      <dgm:spPr/>
      <dgm:t>
        <a:bodyPr/>
        <a:lstStyle/>
        <a:p>
          <a:endParaRPr lang="en-US"/>
        </a:p>
      </dgm:t>
    </dgm:pt>
    <dgm:pt modelId="{4E69252B-99A3-40C8-9466-B3A31F86776B}" type="pres">
      <dgm:prSet presAssocID="{5BC09EAF-1A9B-4BE5-9742-6700443C62F3}" presName="textNode" presStyleLbl="bgShp" presStyleIdx="0" presStyleCnt="2"/>
      <dgm:spPr/>
      <dgm:t>
        <a:bodyPr/>
        <a:lstStyle/>
        <a:p>
          <a:endParaRPr lang="en-US"/>
        </a:p>
      </dgm:t>
    </dgm:pt>
    <dgm:pt modelId="{C81BD22B-B7E3-4366-82A9-298E97219C2A}" type="pres">
      <dgm:prSet presAssocID="{5BC09EAF-1A9B-4BE5-9742-6700443C62F3}" presName="compChildNode" presStyleCnt="0"/>
      <dgm:spPr/>
      <dgm:t>
        <a:bodyPr/>
        <a:lstStyle/>
        <a:p>
          <a:endParaRPr lang="en-US"/>
        </a:p>
      </dgm:t>
    </dgm:pt>
    <dgm:pt modelId="{A4F82205-D806-489A-B77A-C53B7AFD8178}" type="pres">
      <dgm:prSet presAssocID="{5BC09EAF-1A9B-4BE5-9742-6700443C62F3}" presName="theInnerList" presStyleCnt="0"/>
      <dgm:spPr/>
      <dgm:t>
        <a:bodyPr/>
        <a:lstStyle/>
        <a:p>
          <a:endParaRPr lang="en-US"/>
        </a:p>
      </dgm:t>
    </dgm:pt>
    <dgm:pt modelId="{18F12A1B-50D7-4BE7-9A48-7ED4146B5AA4}" type="pres">
      <dgm:prSet presAssocID="{A460288A-AE19-436E-8B3B-564D6EA3D78B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B1F15F-5BAC-41CF-BA0E-87122586772E}" type="pres">
      <dgm:prSet presAssocID="{5BC09EAF-1A9B-4BE5-9742-6700443C62F3}" presName="aSpace" presStyleCnt="0"/>
      <dgm:spPr/>
      <dgm:t>
        <a:bodyPr/>
        <a:lstStyle/>
        <a:p>
          <a:endParaRPr lang="en-US"/>
        </a:p>
      </dgm:t>
    </dgm:pt>
    <dgm:pt modelId="{810C21B1-49FC-4D54-89BD-B431108C15E7}" type="pres">
      <dgm:prSet presAssocID="{CF43F5EC-7711-48E8-BCB1-454FD9B1A5DC}" presName="compNode" presStyleCnt="0"/>
      <dgm:spPr/>
      <dgm:t>
        <a:bodyPr/>
        <a:lstStyle/>
        <a:p>
          <a:endParaRPr lang="en-US"/>
        </a:p>
      </dgm:t>
    </dgm:pt>
    <dgm:pt modelId="{F43E8DFA-A59D-4001-B787-269C6959B40C}" type="pres">
      <dgm:prSet presAssocID="{CF43F5EC-7711-48E8-BCB1-454FD9B1A5DC}" presName="aNode" presStyleLbl="bgShp" presStyleIdx="1" presStyleCnt="2"/>
      <dgm:spPr/>
      <dgm:t>
        <a:bodyPr/>
        <a:lstStyle/>
        <a:p>
          <a:endParaRPr lang="en-US"/>
        </a:p>
      </dgm:t>
    </dgm:pt>
    <dgm:pt modelId="{D61A04E0-1F69-4E9E-AD10-8A27FA989CF1}" type="pres">
      <dgm:prSet presAssocID="{CF43F5EC-7711-48E8-BCB1-454FD9B1A5DC}" presName="textNode" presStyleLbl="bgShp" presStyleIdx="1" presStyleCnt="2"/>
      <dgm:spPr/>
      <dgm:t>
        <a:bodyPr/>
        <a:lstStyle/>
        <a:p>
          <a:endParaRPr lang="en-US"/>
        </a:p>
      </dgm:t>
    </dgm:pt>
    <dgm:pt modelId="{C030778A-F317-45C6-8829-43EC8E2950D0}" type="pres">
      <dgm:prSet presAssocID="{CF43F5EC-7711-48E8-BCB1-454FD9B1A5DC}" presName="compChildNode" presStyleCnt="0"/>
      <dgm:spPr/>
      <dgm:t>
        <a:bodyPr/>
        <a:lstStyle/>
        <a:p>
          <a:endParaRPr lang="en-US"/>
        </a:p>
      </dgm:t>
    </dgm:pt>
    <dgm:pt modelId="{EDE7E86D-09C8-4E18-81AB-C052DAC9A3CB}" type="pres">
      <dgm:prSet presAssocID="{CF43F5EC-7711-48E8-BCB1-454FD9B1A5DC}" presName="theInnerList" presStyleCnt="0"/>
      <dgm:spPr/>
      <dgm:t>
        <a:bodyPr/>
        <a:lstStyle/>
        <a:p>
          <a:endParaRPr lang="en-US"/>
        </a:p>
      </dgm:t>
    </dgm:pt>
    <dgm:pt modelId="{351166DE-71E8-4837-8CA0-0944B6D72274}" type="pres">
      <dgm:prSet presAssocID="{673792A9-504E-497C-8837-A6DFB339007B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F7D8E1-0A06-4FB2-B3FC-6C6054C4FBAB}" type="presOf" srcId="{CF43F5EC-7711-48E8-BCB1-454FD9B1A5DC}" destId="{D61A04E0-1F69-4E9E-AD10-8A27FA989CF1}" srcOrd="1" destOrd="0" presId="urn:microsoft.com/office/officeart/2005/8/layout/lProcess2"/>
    <dgm:cxn modelId="{1637F376-DEDC-4875-AC1E-AE5CA813C2AA}" srcId="{5BC09EAF-1A9B-4BE5-9742-6700443C62F3}" destId="{A460288A-AE19-436E-8B3B-564D6EA3D78B}" srcOrd="0" destOrd="0" parTransId="{68362B3B-8D8D-4652-BD74-821CE0C48179}" sibTransId="{1D80CF75-6E0B-4AC4-8E3F-8F6D1E927AE7}"/>
    <dgm:cxn modelId="{7E183FF7-B80E-4937-88D4-6C3618F3369E}" type="presOf" srcId="{A460288A-AE19-436E-8B3B-564D6EA3D78B}" destId="{18F12A1B-50D7-4BE7-9A48-7ED4146B5AA4}" srcOrd="0" destOrd="0" presId="urn:microsoft.com/office/officeart/2005/8/layout/lProcess2"/>
    <dgm:cxn modelId="{87F54710-7EB9-4EDC-BBC0-EF1E9DC3589B}" type="presOf" srcId="{5BC09EAF-1A9B-4BE5-9742-6700443C62F3}" destId="{4E69252B-99A3-40C8-9466-B3A31F86776B}" srcOrd="1" destOrd="0" presId="urn:microsoft.com/office/officeart/2005/8/layout/lProcess2"/>
    <dgm:cxn modelId="{7964DC7E-99E0-4A19-B609-6E8A3542E214}" srcId="{5B84034E-2D12-4575-A4E4-D66F4AF31549}" destId="{5BC09EAF-1A9B-4BE5-9742-6700443C62F3}" srcOrd="0" destOrd="0" parTransId="{FA741444-7F06-4D7C-A0D4-DAEC9115BE74}" sibTransId="{3A1B357A-CB43-4BE0-A487-FF5EDD5DA8E2}"/>
    <dgm:cxn modelId="{6989E94B-6D74-4303-816C-CD9EDFC49EE2}" type="presOf" srcId="{5B84034E-2D12-4575-A4E4-D66F4AF31549}" destId="{86854053-31D6-4DEF-9A34-033B5B36013A}" srcOrd="0" destOrd="0" presId="urn:microsoft.com/office/officeart/2005/8/layout/lProcess2"/>
    <dgm:cxn modelId="{89624816-E5CF-4106-8DA5-EE9377B4938F}" type="presOf" srcId="{CF43F5EC-7711-48E8-BCB1-454FD9B1A5DC}" destId="{F43E8DFA-A59D-4001-B787-269C6959B40C}" srcOrd="0" destOrd="0" presId="urn:microsoft.com/office/officeart/2005/8/layout/lProcess2"/>
    <dgm:cxn modelId="{E5F3BADA-A640-4AB8-82AA-100C6799E66A}" srcId="{CF43F5EC-7711-48E8-BCB1-454FD9B1A5DC}" destId="{673792A9-504E-497C-8837-A6DFB339007B}" srcOrd="0" destOrd="0" parTransId="{289432AC-02A8-452F-9BF3-D14FF320007E}" sibTransId="{DA66C92C-32F9-46FC-AFDD-CE1302B06FB5}"/>
    <dgm:cxn modelId="{04878BEA-B3A2-468C-9BF4-26C8E171E729}" type="presOf" srcId="{673792A9-504E-497C-8837-A6DFB339007B}" destId="{351166DE-71E8-4837-8CA0-0944B6D72274}" srcOrd="0" destOrd="0" presId="urn:microsoft.com/office/officeart/2005/8/layout/lProcess2"/>
    <dgm:cxn modelId="{D2011D8E-78A4-48BD-A8A8-0AB908E56047}" srcId="{5B84034E-2D12-4575-A4E4-D66F4AF31549}" destId="{CF43F5EC-7711-48E8-BCB1-454FD9B1A5DC}" srcOrd="1" destOrd="0" parTransId="{2CA9931E-536C-496C-BD6F-23187DE9C567}" sibTransId="{BB3B12D8-B03F-43FA-B0F8-6096AA0A87B3}"/>
    <dgm:cxn modelId="{EDFDC150-F0F7-43CA-9099-9EBFAB6BFA67}" type="presOf" srcId="{5BC09EAF-1A9B-4BE5-9742-6700443C62F3}" destId="{F323A79C-2E46-44B2-9DDE-131CFBCDF1C0}" srcOrd="0" destOrd="0" presId="urn:microsoft.com/office/officeart/2005/8/layout/lProcess2"/>
    <dgm:cxn modelId="{93F38D07-8768-4780-A535-AEFC9C5CB0BA}" type="presParOf" srcId="{86854053-31D6-4DEF-9A34-033B5B36013A}" destId="{0C36A2A7-53B5-4B6E-8825-40BA93E8DBFB}" srcOrd="0" destOrd="0" presId="urn:microsoft.com/office/officeart/2005/8/layout/lProcess2"/>
    <dgm:cxn modelId="{56368ACB-D1A3-42EE-9928-D079002D51B0}" type="presParOf" srcId="{0C36A2A7-53B5-4B6E-8825-40BA93E8DBFB}" destId="{F323A79C-2E46-44B2-9DDE-131CFBCDF1C0}" srcOrd="0" destOrd="0" presId="urn:microsoft.com/office/officeart/2005/8/layout/lProcess2"/>
    <dgm:cxn modelId="{B486FA7C-79F7-4ACC-BDCB-68994300F5C0}" type="presParOf" srcId="{0C36A2A7-53B5-4B6E-8825-40BA93E8DBFB}" destId="{4E69252B-99A3-40C8-9466-B3A31F86776B}" srcOrd="1" destOrd="0" presId="urn:microsoft.com/office/officeart/2005/8/layout/lProcess2"/>
    <dgm:cxn modelId="{47C3DC23-E1B9-4DF5-9D4F-731EA533ABD7}" type="presParOf" srcId="{0C36A2A7-53B5-4B6E-8825-40BA93E8DBFB}" destId="{C81BD22B-B7E3-4366-82A9-298E97219C2A}" srcOrd="2" destOrd="0" presId="urn:microsoft.com/office/officeart/2005/8/layout/lProcess2"/>
    <dgm:cxn modelId="{50300389-34BF-4C8D-8DE5-39ED0C57584E}" type="presParOf" srcId="{C81BD22B-B7E3-4366-82A9-298E97219C2A}" destId="{A4F82205-D806-489A-B77A-C53B7AFD8178}" srcOrd="0" destOrd="0" presId="urn:microsoft.com/office/officeart/2005/8/layout/lProcess2"/>
    <dgm:cxn modelId="{64321EDE-0617-4354-A7B8-5C367CFEF317}" type="presParOf" srcId="{A4F82205-D806-489A-B77A-C53B7AFD8178}" destId="{18F12A1B-50D7-4BE7-9A48-7ED4146B5AA4}" srcOrd="0" destOrd="0" presId="urn:microsoft.com/office/officeart/2005/8/layout/lProcess2"/>
    <dgm:cxn modelId="{E9649A6D-4E8D-470B-A805-FA145BFE8CAE}" type="presParOf" srcId="{86854053-31D6-4DEF-9A34-033B5B36013A}" destId="{88B1F15F-5BAC-41CF-BA0E-87122586772E}" srcOrd="1" destOrd="0" presId="urn:microsoft.com/office/officeart/2005/8/layout/lProcess2"/>
    <dgm:cxn modelId="{33E865B5-B16A-41D7-AD8B-A5EB2AEE5778}" type="presParOf" srcId="{86854053-31D6-4DEF-9A34-033B5B36013A}" destId="{810C21B1-49FC-4D54-89BD-B431108C15E7}" srcOrd="2" destOrd="0" presId="urn:microsoft.com/office/officeart/2005/8/layout/lProcess2"/>
    <dgm:cxn modelId="{18EF7666-D94F-4E36-BC9C-82CBB4923896}" type="presParOf" srcId="{810C21B1-49FC-4D54-89BD-B431108C15E7}" destId="{F43E8DFA-A59D-4001-B787-269C6959B40C}" srcOrd="0" destOrd="0" presId="urn:microsoft.com/office/officeart/2005/8/layout/lProcess2"/>
    <dgm:cxn modelId="{D5E41216-B959-4FA5-8E26-44A4C15B2E84}" type="presParOf" srcId="{810C21B1-49FC-4D54-89BD-B431108C15E7}" destId="{D61A04E0-1F69-4E9E-AD10-8A27FA989CF1}" srcOrd="1" destOrd="0" presId="urn:microsoft.com/office/officeart/2005/8/layout/lProcess2"/>
    <dgm:cxn modelId="{47D86CDB-4E9F-4DAE-B062-5F8E83042C1E}" type="presParOf" srcId="{810C21B1-49FC-4D54-89BD-B431108C15E7}" destId="{C030778A-F317-45C6-8829-43EC8E2950D0}" srcOrd="2" destOrd="0" presId="urn:microsoft.com/office/officeart/2005/8/layout/lProcess2"/>
    <dgm:cxn modelId="{EBF552EE-3196-4268-8809-F82B8327879C}" type="presParOf" srcId="{C030778A-F317-45C6-8829-43EC8E2950D0}" destId="{EDE7E86D-09C8-4E18-81AB-C052DAC9A3CB}" srcOrd="0" destOrd="0" presId="urn:microsoft.com/office/officeart/2005/8/layout/lProcess2"/>
    <dgm:cxn modelId="{505229A5-F5A3-4CD7-A583-6316FFC97DF1}" type="presParOf" srcId="{EDE7E86D-09C8-4E18-81AB-C052DAC9A3CB}" destId="{351166DE-71E8-4837-8CA0-0944B6D72274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DBD5B95-B007-4F6A-BC0E-5DB5A793A76F}" type="doc">
      <dgm:prSet loTypeId="urn:microsoft.com/office/officeart/2005/8/layout/lProcess2" loCatId="list" qsTypeId="urn:microsoft.com/office/officeart/2005/8/quickstyle/3d7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975DAE30-3319-444D-841B-2E2E8549836E}">
      <dgm:prSet/>
      <dgm:spPr>
        <a:solidFill>
          <a:schemeClr val="accent2">
            <a:tint val="40000"/>
            <a:hueOff val="0"/>
            <a:satOff val="0"/>
            <a:lumOff val="0"/>
          </a:schemeClr>
        </a:solidFill>
      </dgm:spPr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بانک‌داری تجاری</a:t>
          </a:r>
          <a:endParaRPr lang="en-US" dirty="0">
            <a:cs typeface="B Titr" pitchFamily="2" charset="-78"/>
          </a:endParaRPr>
        </a:p>
      </dgm:t>
    </dgm:pt>
    <dgm:pt modelId="{A6B9B8AC-DF87-4941-B277-914EB451D3E2}" type="parTrans" cxnId="{B09E5C40-9E30-4164-A3C1-35B8F80B98B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177BDE5-8847-47CB-AE52-9880F1912E15}" type="sibTrans" cxnId="{B09E5C40-9E30-4164-A3C1-35B8F80B98B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1AFFE04-D4BB-4A00-9182-38162538386E}">
      <dgm:prSet custT="1"/>
      <dgm:spPr/>
      <dgm:t>
        <a:bodyPr/>
        <a:lstStyle/>
        <a:p>
          <a:pPr rtl="1"/>
          <a:r>
            <a:rPr lang="fa-IR" sz="4800" dirty="0" smtClean="0">
              <a:cs typeface="B Zar" pitchFamily="2" charset="-78"/>
            </a:rPr>
            <a:t>جذب سپرده و اعطای وام</a:t>
          </a:r>
          <a:endParaRPr lang="en-US" sz="4800" dirty="0">
            <a:cs typeface="B Zar" pitchFamily="2" charset="-78"/>
          </a:endParaRPr>
        </a:p>
      </dgm:t>
    </dgm:pt>
    <dgm:pt modelId="{0EBDB485-C692-4488-9203-9896AC2619DD}" type="parTrans" cxnId="{F522E87D-C945-41D9-9AA1-12C68F3E6D6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FB0837B-81A4-4A4D-988F-14E10045A441}" type="sibTrans" cxnId="{F522E87D-C945-41D9-9AA1-12C68F3E6D6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5D22E51-ECA2-4645-8B42-8241E2BB0C77}" type="pres">
      <dgm:prSet presAssocID="{7DBD5B95-B007-4F6A-BC0E-5DB5A793A76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E8610D-51BE-4376-B809-B038D01A1427}" type="pres">
      <dgm:prSet presAssocID="{975DAE30-3319-444D-841B-2E2E8549836E}" presName="compNode" presStyleCnt="0"/>
      <dgm:spPr/>
      <dgm:t>
        <a:bodyPr/>
        <a:lstStyle/>
        <a:p>
          <a:endParaRPr lang="en-US"/>
        </a:p>
      </dgm:t>
    </dgm:pt>
    <dgm:pt modelId="{810DFFEB-4113-4868-9393-B6A4A058242D}" type="pres">
      <dgm:prSet presAssocID="{975DAE30-3319-444D-841B-2E2E8549836E}" presName="aNode" presStyleLbl="bgShp" presStyleIdx="0" presStyleCnt="1"/>
      <dgm:spPr/>
      <dgm:t>
        <a:bodyPr/>
        <a:lstStyle/>
        <a:p>
          <a:endParaRPr lang="en-US"/>
        </a:p>
      </dgm:t>
    </dgm:pt>
    <dgm:pt modelId="{468DFE11-5AAE-49D3-8767-5D51352DE173}" type="pres">
      <dgm:prSet presAssocID="{975DAE30-3319-444D-841B-2E2E8549836E}" presName="textNode" presStyleLbl="bgShp" presStyleIdx="0" presStyleCnt="1"/>
      <dgm:spPr/>
      <dgm:t>
        <a:bodyPr/>
        <a:lstStyle/>
        <a:p>
          <a:endParaRPr lang="en-US"/>
        </a:p>
      </dgm:t>
    </dgm:pt>
    <dgm:pt modelId="{83A2003E-CAC3-4FCA-9BB3-21EEE845E386}" type="pres">
      <dgm:prSet presAssocID="{975DAE30-3319-444D-841B-2E2E8549836E}" presName="compChildNode" presStyleCnt="0"/>
      <dgm:spPr/>
      <dgm:t>
        <a:bodyPr/>
        <a:lstStyle/>
        <a:p>
          <a:endParaRPr lang="en-US"/>
        </a:p>
      </dgm:t>
    </dgm:pt>
    <dgm:pt modelId="{85ABF312-0878-4FC0-94EB-6EC1E465C919}" type="pres">
      <dgm:prSet presAssocID="{975DAE30-3319-444D-841B-2E2E8549836E}" presName="theInnerList" presStyleCnt="0"/>
      <dgm:spPr/>
      <dgm:t>
        <a:bodyPr/>
        <a:lstStyle/>
        <a:p>
          <a:endParaRPr lang="en-US"/>
        </a:p>
      </dgm:t>
    </dgm:pt>
    <dgm:pt modelId="{9EA5A8D6-B33D-43E5-9F18-20ABA31FEFF0}" type="pres">
      <dgm:prSet presAssocID="{B1AFFE04-D4BB-4A00-9182-38162538386E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1D41E2-6318-4AC0-96CA-7F518558615F}" type="presOf" srcId="{975DAE30-3319-444D-841B-2E2E8549836E}" destId="{810DFFEB-4113-4868-9393-B6A4A058242D}" srcOrd="0" destOrd="0" presId="urn:microsoft.com/office/officeart/2005/8/layout/lProcess2"/>
    <dgm:cxn modelId="{B09E5C40-9E30-4164-A3C1-35B8F80B98B2}" srcId="{7DBD5B95-B007-4F6A-BC0E-5DB5A793A76F}" destId="{975DAE30-3319-444D-841B-2E2E8549836E}" srcOrd="0" destOrd="0" parTransId="{A6B9B8AC-DF87-4941-B277-914EB451D3E2}" sibTransId="{A177BDE5-8847-47CB-AE52-9880F1912E15}"/>
    <dgm:cxn modelId="{1A5DF85C-41C0-4875-86F2-B178639D8398}" type="presOf" srcId="{7DBD5B95-B007-4F6A-BC0E-5DB5A793A76F}" destId="{05D22E51-ECA2-4645-8B42-8241E2BB0C77}" srcOrd="0" destOrd="0" presId="urn:microsoft.com/office/officeart/2005/8/layout/lProcess2"/>
    <dgm:cxn modelId="{F522E87D-C945-41D9-9AA1-12C68F3E6D62}" srcId="{975DAE30-3319-444D-841B-2E2E8549836E}" destId="{B1AFFE04-D4BB-4A00-9182-38162538386E}" srcOrd="0" destOrd="0" parTransId="{0EBDB485-C692-4488-9203-9896AC2619DD}" sibTransId="{6FB0837B-81A4-4A4D-988F-14E10045A441}"/>
    <dgm:cxn modelId="{24F95C02-7738-4DB9-AC16-2B0894E8A591}" type="presOf" srcId="{975DAE30-3319-444D-841B-2E2E8549836E}" destId="{468DFE11-5AAE-49D3-8767-5D51352DE173}" srcOrd="1" destOrd="0" presId="urn:microsoft.com/office/officeart/2005/8/layout/lProcess2"/>
    <dgm:cxn modelId="{312DA0F8-FE57-4B74-8AB4-4715F4E87F63}" type="presOf" srcId="{B1AFFE04-D4BB-4A00-9182-38162538386E}" destId="{9EA5A8D6-B33D-43E5-9F18-20ABA31FEFF0}" srcOrd="0" destOrd="0" presId="urn:microsoft.com/office/officeart/2005/8/layout/lProcess2"/>
    <dgm:cxn modelId="{7A8EDF52-7561-438D-A330-6D6F9DEFC567}" type="presParOf" srcId="{05D22E51-ECA2-4645-8B42-8241E2BB0C77}" destId="{29E8610D-51BE-4376-B809-B038D01A1427}" srcOrd="0" destOrd="0" presId="urn:microsoft.com/office/officeart/2005/8/layout/lProcess2"/>
    <dgm:cxn modelId="{5DD268BD-6E8C-400E-ABEE-EFBF13464FF8}" type="presParOf" srcId="{29E8610D-51BE-4376-B809-B038D01A1427}" destId="{810DFFEB-4113-4868-9393-B6A4A058242D}" srcOrd="0" destOrd="0" presId="urn:microsoft.com/office/officeart/2005/8/layout/lProcess2"/>
    <dgm:cxn modelId="{FC6F377F-2CEC-44D8-81D2-C8C97AB736B3}" type="presParOf" srcId="{29E8610D-51BE-4376-B809-B038D01A1427}" destId="{468DFE11-5AAE-49D3-8767-5D51352DE173}" srcOrd="1" destOrd="0" presId="urn:microsoft.com/office/officeart/2005/8/layout/lProcess2"/>
    <dgm:cxn modelId="{45160262-92A1-44F4-9424-9FBC6A983F71}" type="presParOf" srcId="{29E8610D-51BE-4376-B809-B038D01A1427}" destId="{83A2003E-CAC3-4FCA-9BB3-21EEE845E386}" srcOrd="2" destOrd="0" presId="urn:microsoft.com/office/officeart/2005/8/layout/lProcess2"/>
    <dgm:cxn modelId="{AE6D48EB-5C23-4665-9947-E345DF9933F0}" type="presParOf" srcId="{83A2003E-CAC3-4FCA-9BB3-21EEE845E386}" destId="{85ABF312-0878-4FC0-94EB-6EC1E465C919}" srcOrd="0" destOrd="0" presId="urn:microsoft.com/office/officeart/2005/8/layout/lProcess2"/>
    <dgm:cxn modelId="{869DA0F0-1232-4761-8B1B-A59B556754AB}" type="presParOf" srcId="{85ABF312-0878-4FC0-94EB-6EC1E465C919}" destId="{9EA5A8D6-B33D-43E5-9F18-20ABA31FEFF0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49A18ED-06A8-4907-B294-6CF9A811F34A}" type="doc">
      <dgm:prSet loTypeId="urn:microsoft.com/office/officeart/2005/8/layout/list1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4396AC4-9BC9-49B8-B6C7-613513701672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سررسید کوتاه</a:t>
          </a:r>
          <a:endParaRPr lang="en-US" dirty="0">
            <a:cs typeface="B Titr" pitchFamily="2" charset="-78"/>
          </a:endParaRPr>
        </a:p>
      </dgm:t>
    </dgm:pt>
    <dgm:pt modelId="{78E96A10-819B-4067-B937-38C6F3872186}" type="parTrans" cxnId="{60F6C3FE-4894-4705-923A-527B6B5AF5F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34CEE51-863F-4016-9CFF-705971E72727}" type="sibTrans" cxnId="{60F6C3FE-4894-4705-923A-527B6B5AF5F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A35ACCE-E72F-4DF3-8C6A-9E12F275204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اغلب ابزار مالی نسبتاً کوتاه‌مدت عرضه می‌شود.</a:t>
          </a:r>
          <a:endParaRPr lang="en-US" dirty="0">
            <a:cs typeface="B Zar" pitchFamily="2" charset="-78"/>
          </a:endParaRPr>
        </a:p>
      </dgm:t>
    </dgm:pt>
    <dgm:pt modelId="{4E3240E5-A9F6-47A6-B96A-7ABA8332A63B}" type="parTrans" cxnId="{1ABFEFAB-E4BC-4FBC-B987-BA3F5A3C4F0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5DD7086-EB4C-4AB8-A055-E9BBE33AFBE2}" type="sibTrans" cxnId="{1ABFEFAB-E4BC-4FBC-B987-BA3F5A3C4F0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0D28570-7BC1-46CB-A9B1-5C3767A683E9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مبتی بر بدهی</a:t>
          </a:r>
          <a:endParaRPr lang="en-US" dirty="0">
            <a:cs typeface="B Titr" pitchFamily="2" charset="-78"/>
          </a:endParaRPr>
        </a:p>
      </dgm:t>
    </dgm:pt>
    <dgm:pt modelId="{D63204AD-218E-400F-AB76-70A24468754B}" type="parTrans" cxnId="{D2F03889-9F0E-4CB8-8A84-DAA1EECB06F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CE17435-0805-4E02-A011-201334FB047D}" type="sibTrans" cxnId="{D2F03889-9F0E-4CB8-8A84-DAA1EECB06F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05A228A-DF71-49FE-B3DE-733B24ABD9A2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اغلب ابزار مالی مبتنی بر بدهی عرضه می‌شود.</a:t>
          </a:r>
          <a:endParaRPr lang="en-US" dirty="0">
            <a:cs typeface="B Zar" pitchFamily="2" charset="-78"/>
          </a:endParaRPr>
        </a:p>
      </dgm:t>
    </dgm:pt>
    <dgm:pt modelId="{32E74F55-C99A-4FE7-82CA-C9BF013DC2E1}" type="parTrans" cxnId="{B6CF18CB-F0D2-4B74-81CB-9A3123DB726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6549785-BFF1-4517-B067-57899BBBC2BD}" type="sibTrans" cxnId="{B6CF18CB-F0D2-4B74-81CB-9A3123DB726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418E7F4-4B45-48F2-9C55-87DD30EB7F57}" type="pres">
      <dgm:prSet presAssocID="{349A18ED-06A8-4907-B294-6CF9A811F34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93F93B-94E8-4016-8B7C-A40A49CF053B}" type="pres">
      <dgm:prSet presAssocID="{84396AC4-9BC9-49B8-B6C7-613513701672}" presName="parentLin" presStyleCnt="0"/>
      <dgm:spPr/>
    </dgm:pt>
    <dgm:pt modelId="{E1EA86E9-5CB4-41F7-9840-985054193E99}" type="pres">
      <dgm:prSet presAssocID="{84396AC4-9BC9-49B8-B6C7-613513701672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6287C934-5913-4078-B3E4-BB795C42B529}" type="pres">
      <dgm:prSet presAssocID="{84396AC4-9BC9-49B8-B6C7-61351370167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9A8FF-11AF-4962-8FE2-404DD6A9E171}" type="pres">
      <dgm:prSet presAssocID="{84396AC4-9BC9-49B8-B6C7-613513701672}" presName="negativeSpace" presStyleCnt="0"/>
      <dgm:spPr/>
    </dgm:pt>
    <dgm:pt modelId="{552B32FE-9D03-4715-A888-F9A33211611D}" type="pres">
      <dgm:prSet presAssocID="{84396AC4-9BC9-49B8-B6C7-613513701672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33E5AC-EE10-40E5-B7E8-600102482893}" type="pres">
      <dgm:prSet presAssocID="{F34CEE51-863F-4016-9CFF-705971E72727}" presName="spaceBetweenRectangles" presStyleCnt="0"/>
      <dgm:spPr/>
    </dgm:pt>
    <dgm:pt modelId="{D908C28F-7334-4423-AF80-D8B0FB9C3B9E}" type="pres">
      <dgm:prSet presAssocID="{60D28570-7BC1-46CB-A9B1-5C3767A683E9}" presName="parentLin" presStyleCnt="0"/>
      <dgm:spPr/>
    </dgm:pt>
    <dgm:pt modelId="{F0F464DC-6F68-4749-8B35-96600F42466A}" type="pres">
      <dgm:prSet presAssocID="{60D28570-7BC1-46CB-A9B1-5C3767A683E9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F98C5C05-B3C6-4FBC-BA53-A8C0E213E9FE}" type="pres">
      <dgm:prSet presAssocID="{60D28570-7BC1-46CB-A9B1-5C3767A683E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5AC12F-6366-4A04-AF36-6ADD5C964471}" type="pres">
      <dgm:prSet presAssocID="{60D28570-7BC1-46CB-A9B1-5C3767A683E9}" presName="negativeSpace" presStyleCnt="0"/>
      <dgm:spPr/>
    </dgm:pt>
    <dgm:pt modelId="{A14F1464-E763-4B44-8B2A-5CDC3345B46D}" type="pres">
      <dgm:prSet presAssocID="{60D28570-7BC1-46CB-A9B1-5C3767A683E9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345F38-213E-49AE-8165-A200FA52F120}" type="presOf" srcId="{84396AC4-9BC9-49B8-B6C7-613513701672}" destId="{6287C934-5913-4078-B3E4-BB795C42B529}" srcOrd="1" destOrd="0" presId="urn:microsoft.com/office/officeart/2005/8/layout/list1"/>
    <dgm:cxn modelId="{2F7912C2-382A-4EAD-9587-B1E522AAAA22}" type="presOf" srcId="{349A18ED-06A8-4907-B294-6CF9A811F34A}" destId="{A418E7F4-4B45-48F2-9C55-87DD30EB7F57}" srcOrd="0" destOrd="0" presId="urn:microsoft.com/office/officeart/2005/8/layout/list1"/>
    <dgm:cxn modelId="{60F6C3FE-4894-4705-923A-527B6B5AF5F4}" srcId="{349A18ED-06A8-4907-B294-6CF9A811F34A}" destId="{84396AC4-9BC9-49B8-B6C7-613513701672}" srcOrd="0" destOrd="0" parTransId="{78E96A10-819B-4067-B937-38C6F3872186}" sibTransId="{F34CEE51-863F-4016-9CFF-705971E72727}"/>
    <dgm:cxn modelId="{3064C1F9-C075-43AC-83D7-02B046EAC6D1}" type="presOf" srcId="{60D28570-7BC1-46CB-A9B1-5C3767A683E9}" destId="{F98C5C05-B3C6-4FBC-BA53-A8C0E213E9FE}" srcOrd="1" destOrd="0" presId="urn:microsoft.com/office/officeart/2005/8/layout/list1"/>
    <dgm:cxn modelId="{B6CF18CB-F0D2-4B74-81CB-9A3123DB7262}" srcId="{60D28570-7BC1-46CB-A9B1-5C3767A683E9}" destId="{805A228A-DF71-49FE-B3DE-733B24ABD9A2}" srcOrd="0" destOrd="0" parTransId="{32E74F55-C99A-4FE7-82CA-C9BF013DC2E1}" sibTransId="{76549785-BFF1-4517-B067-57899BBBC2BD}"/>
    <dgm:cxn modelId="{4DCECCA2-CE9E-4758-B227-EECF196B3C04}" type="presOf" srcId="{8A35ACCE-E72F-4DF3-8C6A-9E12F275204A}" destId="{552B32FE-9D03-4715-A888-F9A33211611D}" srcOrd="0" destOrd="0" presId="urn:microsoft.com/office/officeart/2005/8/layout/list1"/>
    <dgm:cxn modelId="{7F1AA234-C216-4447-9E4F-E432C227CD33}" type="presOf" srcId="{805A228A-DF71-49FE-B3DE-733B24ABD9A2}" destId="{A14F1464-E763-4B44-8B2A-5CDC3345B46D}" srcOrd="0" destOrd="0" presId="urn:microsoft.com/office/officeart/2005/8/layout/list1"/>
    <dgm:cxn modelId="{D2F03889-9F0E-4CB8-8A84-DAA1EECB06F5}" srcId="{349A18ED-06A8-4907-B294-6CF9A811F34A}" destId="{60D28570-7BC1-46CB-A9B1-5C3767A683E9}" srcOrd="1" destOrd="0" parTransId="{D63204AD-218E-400F-AB76-70A24468754B}" sibTransId="{FCE17435-0805-4E02-A011-201334FB047D}"/>
    <dgm:cxn modelId="{92FF2E52-C0C1-401B-B248-15D20ACF4EC2}" type="presOf" srcId="{84396AC4-9BC9-49B8-B6C7-613513701672}" destId="{E1EA86E9-5CB4-41F7-9840-985054193E99}" srcOrd="0" destOrd="0" presId="urn:microsoft.com/office/officeart/2005/8/layout/list1"/>
    <dgm:cxn modelId="{5C039813-0B4B-4CAA-AC81-C53476C94E93}" type="presOf" srcId="{60D28570-7BC1-46CB-A9B1-5C3767A683E9}" destId="{F0F464DC-6F68-4749-8B35-96600F42466A}" srcOrd="0" destOrd="0" presId="urn:microsoft.com/office/officeart/2005/8/layout/list1"/>
    <dgm:cxn modelId="{1ABFEFAB-E4BC-4FBC-B987-BA3F5A3C4F04}" srcId="{84396AC4-9BC9-49B8-B6C7-613513701672}" destId="{8A35ACCE-E72F-4DF3-8C6A-9E12F275204A}" srcOrd="0" destOrd="0" parTransId="{4E3240E5-A9F6-47A6-B96A-7ABA8332A63B}" sibTransId="{85DD7086-EB4C-4AB8-A055-E9BBE33AFBE2}"/>
    <dgm:cxn modelId="{D72B1691-C1BF-4B3F-BA12-9596843E1F00}" type="presParOf" srcId="{A418E7F4-4B45-48F2-9C55-87DD30EB7F57}" destId="{2D93F93B-94E8-4016-8B7C-A40A49CF053B}" srcOrd="0" destOrd="0" presId="urn:microsoft.com/office/officeart/2005/8/layout/list1"/>
    <dgm:cxn modelId="{FD4C5EB2-7CC5-426C-A82D-BAA80D8DE6D8}" type="presParOf" srcId="{2D93F93B-94E8-4016-8B7C-A40A49CF053B}" destId="{E1EA86E9-5CB4-41F7-9840-985054193E99}" srcOrd="0" destOrd="0" presId="urn:microsoft.com/office/officeart/2005/8/layout/list1"/>
    <dgm:cxn modelId="{69752190-AB67-4870-A295-E26FC281B8FD}" type="presParOf" srcId="{2D93F93B-94E8-4016-8B7C-A40A49CF053B}" destId="{6287C934-5913-4078-B3E4-BB795C42B529}" srcOrd="1" destOrd="0" presId="urn:microsoft.com/office/officeart/2005/8/layout/list1"/>
    <dgm:cxn modelId="{0F4DC50E-D762-4A57-9485-418A8277E429}" type="presParOf" srcId="{A418E7F4-4B45-48F2-9C55-87DD30EB7F57}" destId="{4999A8FF-11AF-4962-8FE2-404DD6A9E171}" srcOrd="1" destOrd="0" presId="urn:microsoft.com/office/officeart/2005/8/layout/list1"/>
    <dgm:cxn modelId="{C9051561-8BAE-4C70-86E8-0521686D888E}" type="presParOf" srcId="{A418E7F4-4B45-48F2-9C55-87DD30EB7F57}" destId="{552B32FE-9D03-4715-A888-F9A33211611D}" srcOrd="2" destOrd="0" presId="urn:microsoft.com/office/officeart/2005/8/layout/list1"/>
    <dgm:cxn modelId="{C99F909C-71E3-46E1-B50E-18ABFF531532}" type="presParOf" srcId="{A418E7F4-4B45-48F2-9C55-87DD30EB7F57}" destId="{9133E5AC-EE10-40E5-B7E8-600102482893}" srcOrd="3" destOrd="0" presId="urn:microsoft.com/office/officeart/2005/8/layout/list1"/>
    <dgm:cxn modelId="{C73D4868-A931-41C9-BBBB-CA8A2270AEA5}" type="presParOf" srcId="{A418E7F4-4B45-48F2-9C55-87DD30EB7F57}" destId="{D908C28F-7334-4423-AF80-D8B0FB9C3B9E}" srcOrd="4" destOrd="0" presId="urn:microsoft.com/office/officeart/2005/8/layout/list1"/>
    <dgm:cxn modelId="{8C653632-D6AE-410B-9506-79157F0A2FFE}" type="presParOf" srcId="{D908C28F-7334-4423-AF80-D8B0FB9C3B9E}" destId="{F0F464DC-6F68-4749-8B35-96600F42466A}" srcOrd="0" destOrd="0" presId="urn:microsoft.com/office/officeart/2005/8/layout/list1"/>
    <dgm:cxn modelId="{4884736B-6395-489C-8951-B150ECFD51A4}" type="presParOf" srcId="{D908C28F-7334-4423-AF80-D8B0FB9C3B9E}" destId="{F98C5C05-B3C6-4FBC-BA53-A8C0E213E9FE}" srcOrd="1" destOrd="0" presId="urn:microsoft.com/office/officeart/2005/8/layout/list1"/>
    <dgm:cxn modelId="{412ABCC2-89BD-4EAF-9E7D-1C74FE755616}" type="presParOf" srcId="{A418E7F4-4B45-48F2-9C55-87DD30EB7F57}" destId="{565AC12F-6366-4A04-AF36-6ADD5C964471}" srcOrd="5" destOrd="0" presId="urn:microsoft.com/office/officeart/2005/8/layout/list1"/>
    <dgm:cxn modelId="{CCB99916-FC76-4B1D-B4F3-9E2646C05B5B}" type="presParOf" srcId="{A418E7F4-4B45-48F2-9C55-87DD30EB7F57}" destId="{A14F1464-E763-4B44-8B2A-5CDC3345B46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C0BE590-CBCB-4B5F-A76E-5416855233D1}" type="doc">
      <dgm:prSet loTypeId="urn:microsoft.com/office/officeart/2005/8/layout/hProcess4" loCatId="process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E9518663-5940-488B-AD2E-8F72B730AB70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تأمین مالی ساختاریافته</a:t>
          </a:r>
          <a:endParaRPr lang="en-US" dirty="0">
            <a:cs typeface="B Titr" pitchFamily="2" charset="-78"/>
          </a:endParaRPr>
        </a:p>
      </dgm:t>
    </dgm:pt>
    <dgm:pt modelId="{711FDEEC-00BC-4364-9B26-85C2BF8441F1}" type="parTrans" cxnId="{2B6BC380-D526-45CD-8979-38B07D11FD1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40C0113-49B2-40FA-8907-9F36D2938219}" type="sibTrans" cxnId="{2B6BC380-D526-45CD-8979-38B07D11FD11}">
      <dgm:prSet/>
      <dgm:spPr>
        <a:solidFill>
          <a:schemeClr val="accent6">
            <a:tint val="60000"/>
            <a:hueOff val="0"/>
            <a:satOff val="0"/>
            <a:lumOff val="0"/>
            <a:alpha val="0"/>
          </a:schemeClr>
        </a:solidFill>
      </dgm:spPr>
      <dgm:t>
        <a:bodyPr/>
        <a:lstStyle/>
        <a:p>
          <a:endParaRPr lang="en-US">
            <a:cs typeface="B Zar" pitchFamily="2" charset="-78"/>
          </a:endParaRPr>
        </a:p>
      </dgm:t>
    </dgm:pt>
    <dgm:pt modelId="{934E38FC-9CAB-48B4-8B58-A25F1C5B653F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تبدیل به اوراق بهادار کردن</a:t>
          </a:r>
          <a:endParaRPr lang="en-US" dirty="0">
            <a:cs typeface="B Zar" pitchFamily="2" charset="-78"/>
          </a:endParaRPr>
        </a:p>
      </dgm:t>
    </dgm:pt>
    <dgm:pt modelId="{3AD8F02C-4164-40EA-BA57-FCDFC4A04508}" type="parTrans" cxnId="{3D6E27B9-64E3-4490-9676-E3E180764F3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15B9368-FA11-4A13-9420-0B420D18FF10}" type="sibTrans" cxnId="{3D6E27B9-64E3-4490-9676-E3E180764F3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4E99385-AB59-40F5-80D6-1D44CDD2E8FB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تأمین مالی قبضۀ مالکیت</a:t>
          </a:r>
          <a:endParaRPr lang="en-US" dirty="0">
            <a:cs typeface="B Zar" pitchFamily="2" charset="-78"/>
          </a:endParaRPr>
        </a:p>
      </dgm:t>
    </dgm:pt>
    <dgm:pt modelId="{A739189D-1930-4A5E-9B56-F3E7BAAA8028}" type="parTrans" cxnId="{D13AC84E-E777-4438-AD73-DB30FF0E7F0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F173CA8-E2C0-449B-A745-AABAF579761F}" type="sibTrans" cxnId="{D13AC84E-E777-4438-AD73-DB30FF0E7F0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6A2EEC1-46AE-4188-A958-D079190BC9BD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وام سندیکایی</a:t>
          </a:r>
          <a:endParaRPr lang="en-US" dirty="0">
            <a:cs typeface="B Zar" pitchFamily="2" charset="-78"/>
          </a:endParaRPr>
        </a:p>
      </dgm:t>
    </dgm:pt>
    <dgm:pt modelId="{93B3DCEF-6AEB-46DF-8BE2-1C6422D059F7}" type="parTrans" cxnId="{5AAB2BB5-3F40-4E77-A5CB-A10B469CD6B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B888F2B-8CFF-4FF4-978B-F29BBC8F1F8E}" type="sibTrans" cxnId="{5AAB2BB5-3F40-4E77-A5CB-A10B469CD6B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6709026-9FEF-4ED5-BEAC-F88DDA02E083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تأمین مالی پروژه</a:t>
          </a:r>
          <a:endParaRPr lang="en-US" dirty="0">
            <a:cs typeface="B Zar" pitchFamily="2" charset="-78"/>
          </a:endParaRPr>
        </a:p>
      </dgm:t>
    </dgm:pt>
    <dgm:pt modelId="{123A5B7C-55A1-48F7-862C-2B47FF849D98}" type="parTrans" cxnId="{2410A5FF-7EF0-416B-B046-3E04C08CBD9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8305DF7-457F-4DFB-93F5-ABBD8E6C1245}" type="sibTrans" cxnId="{2410A5FF-7EF0-416B-B046-3E04C08CBD9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4502B66-6829-4DA2-B7CD-3A8BB8ACA67E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صندوق‌های سرمایه‌گذاری</a:t>
          </a:r>
          <a:endParaRPr lang="en-US" dirty="0">
            <a:cs typeface="B Titr" pitchFamily="2" charset="-78"/>
          </a:endParaRPr>
        </a:p>
      </dgm:t>
    </dgm:pt>
    <dgm:pt modelId="{3449E6F3-8262-406D-8491-37642D424772}" type="parTrans" cxnId="{58512975-A751-4422-AC33-9B6A66BC172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B30C00E-2C7C-4A8D-BA4C-27E1FAF8CDFA}" type="sibTrans" cxnId="{58512975-A751-4422-AC33-9B6A66BC172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AFC6099-4970-4474-9157-4681506D825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صندوق‌های بازنشستگی برنامه‌ریزی شده</a:t>
          </a:r>
          <a:endParaRPr lang="en-US" dirty="0">
            <a:cs typeface="B Zar" pitchFamily="2" charset="-78"/>
          </a:endParaRPr>
        </a:p>
      </dgm:t>
    </dgm:pt>
    <dgm:pt modelId="{64CE3742-842E-44FE-BD43-7D270A0B9BBA}" type="parTrans" cxnId="{9C6CFE64-DCD1-47EB-AED1-8A711583381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36C7429-C251-4854-A3D2-D447C84F187F}" type="sibTrans" cxnId="{9C6CFE64-DCD1-47EB-AED1-8A711583381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4999A89-E2B7-467C-9368-53D84B9F0B07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صندوق‌های سرمایه‌گذاری مشترک</a:t>
          </a:r>
          <a:endParaRPr lang="en-US" dirty="0">
            <a:cs typeface="B Zar" pitchFamily="2" charset="-78"/>
          </a:endParaRPr>
        </a:p>
      </dgm:t>
    </dgm:pt>
    <dgm:pt modelId="{39CD7055-F81C-40E5-BFEA-81D869ECF7D7}" type="parTrans" cxnId="{4ECEF814-4FA7-4321-9D1E-048BD69166D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31612C2-1D13-4B8B-9743-A3AE038959AA}" type="sibTrans" cxnId="{4ECEF814-4FA7-4321-9D1E-048BD69166D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1DCFA4E-B882-4581-AA34-149659622742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صندوق‌های سرمایه‌گذاری با درآمد ثابت</a:t>
          </a:r>
          <a:endParaRPr lang="en-US" dirty="0">
            <a:cs typeface="B Zar" pitchFamily="2" charset="-78"/>
          </a:endParaRPr>
        </a:p>
      </dgm:t>
    </dgm:pt>
    <dgm:pt modelId="{F40C95BD-3D4F-4C09-80A0-53080C48B038}" type="parTrans" cxnId="{6AB3AEF9-A2A8-4944-B45D-B34BEEFADEE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19E1BCA-3151-4835-A74B-DF68DFF8BDD2}" type="sibTrans" cxnId="{6AB3AEF9-A2A8-4944-B45D-B34BEEFADEE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0FC788B-3ED8-4057-9B44-45037A0B257D}" type="pres">
      <dgm:prSet presAssocID="{5C0BE590-CBCB-4B5F-A76E-5416855233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722937-9972-46BD-8F4F-54F9D55CC5A3}" type="pres">
      <dgm:prSet presAssocID="{5C0BE590-CBCB-4B5F-A76E-5416855233D1}" presName="tSp" presStyleCnt="0"/>
      <dgm:spPr/>
    </dgm:pt>
    <dgm:pt modelId="{0A7B5281-7453-43E3-9178-E68A23EE2C4B}" type="pres">
      <dgm:prSet presAssocID="{5C0BE590-CBCB-4B5F-A76E-5416855233D1}" presName="bSp" presStyleCnt="0"/>
      <dgm:spPr/>
    </dgm:pt>
    <dgm:pt modelId="{C3C48647-1A04-41D8-A550-BD690DF02902}" type="pres">
      <dgm:prSet presAssocID="{5C0BE590-CBCB-4B5F-A76E-5416855233D1}" presName="process" presStyleCnt="0"/>
      <dgm:spPr/>
    </dgm:pt>
    <dgm:pt modelId="{D4C13A6F-20D7-42A5-9A7F-70A4EAABB809}" type="pres">
      <dgm:prSet presAssocID="{E9518663-5940-488B-AD2E-8F72B730AB70}" presName="composite1" presStyleCnt="0"/>
      <dgm:spPr/>
    </dgm:pt>
    <dgm:pt modelId="{2778267C-E7C1-4CF9-A5A1-AEC13CA38E89}" type="pres">
      <dgm:prSet presAssocID="{E9518663-5940-488B-AD2E-8F72B730AB70}" presName="dummyNode1" presStyleLbl="node1" presStyleIdx="0" presStyleCnt="2"/>
      <dgm:spPr/>
    </dgm:pt>
    <dgm:pt modelId="{847FEE91-00F1-4CAE-950B-1605B372C019}" type="pres">
      <dgm:prSet presAssocID="{E9518663-5940-488B-AD2E-8F72B730AB70}" presName="childNode1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7C4BCC-609F-4EA2-8AD5-07AFD286516F}" type="pres">
      <dgm:prSet presAssocID="{E9518663-5940-488B-AD2E-8F72B730AB70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C815AD-7852-468C-9075-1381698C76DD}" type="pres">
      <dgm:prSet presAssocID="{E9518663-5940-488B-AD2E-8F72B730AB70}" presName="parentNode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A15781-E901-424F-89EB-195C8204B37A}" type="pres">
      <dgm:prSet presAssocID="{E9518663-5940-488B-AD2E-8F72B730AB70}" presName="connSite1" presStyleCnt="0"/>
      <dgm:spPr/>
    </dgm:pt>
    <dgm:pt modelId="{0A22BD80-2E98-4A2C-BF66-966D08D4CCAB}" type="pres">
      <dgm:prSet presAssocID="{440C0113-49B2-40FA-8907-9F36D2938219}" presName="Name9" presStyleLbl="sibTrans2D1" presStyleIdx="0" presStyleCnt="1"/>
      <dgm:spPr/>
      <dgm:t>
        <a:bodyPr/>
        <a:lstStyle/>
        <a:p>
          <a:endParaRPr lang="en-US"/>
        </a:p>
      </dgm:t>
    </dgm:pt>
    <dgm:pt modelId="{C0C84C38-3599-43BB-9F98-950A9C38A69F}" type="pres">
      <dgm:prSet presAssocID="{04502B66-6829-4DA2-B7CD-3A8BB8ACA67E}" presName="composite2" presStyleCnt="0"/>
      <dgm:spPr/>
    </dgm:pt>
    <dgm:pt modelId="{FD43D88F-A687-459F-99A1-A31F195A7092}" type="pres">
      <dgm:prSet presAssocID="{04502B66-6829-4DA2-B7CD-3A8BB8ACA67E}" presName="dummyNode2" presStyleLbl="node1" presStyleIdx="0" presStyleCnt="2"/>
      <dgm:spPr/>
    </dgm:pt>
    <dgm:pt modelId="{B88D1A25-196F-4035-ACA3-2B45A05A03D4}" type="pres">
      <dgm:prSet presAssocID="{04502B66-6829-4DA2-B7CD-3A8BB8ACA67E}" presName="childNode2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A78244-576E-4ED5-A2D1-2650296C3141}" type="pres">
      <dgm:prSet presAssocID="{04502B66-6829-4DA2-B7CD-3A8BB8ACA67E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042446-E0AF-48B4-8966-63FBCA7244B5}" type="pres">
      <dgm:prSet presAssocID="{04502B66-6829-4DA2-B7CD-3A8BB8ACA67E}" presName="parentNode2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68EA29-2CA0-4C03-BC4A-E7B39FE9715A}" type="pres">
      <dgm:prSet presAssocID="{04502B66-6829-4DA2-B7CD-3A8BB8ACA67E}" presName="connSite2" presStyleCnt="0"/>
      <dgm:spPr/>
    </dgm:pt>
  </dgm:ptLst>
  <dgm:cxnLst>
    <dgm:cxn modelId="{7501FC18-C05F-4016-8436-7940A5FF8292}" type="presOf" srcId="{C6A2EEC1-46AE-4188-A958-D079190BC9BD}" destId="{207C4BCC-609F-4EA2-8AD5-07AFD286516F}" srcOrd="1" destOrd="2" presId="urn:microsoft.com/office/officeart/2005/8/layout/hProcess4"/>
    <dgm:cxn modelId="{92FEECC9-E97B-48DB-AAAE-B01ADAA143C5}" type="presOf" srcId="{04502B66-6829-4DA2-B7CD-3A8BB8ACA67E}" destId="{D7042446-E0AF-48B4-8966-63FBCA7244B5}" srcOrd="0" destOrd="0" presId="urn:microsoft.com/office/officeart/2005/8/layout/hProcess4"/>
    <dgm:cxn modelId="{2410A5FF-7EF0-416B-B046-3E04C08CBD9F}" srcId="{E9518663-5940-488B-AD2E-8F72B730AB70}" destId="{D6709026-9FEF-4ED5-BEAC-F88DDA02E083}" srcOrd="3" destOrd="0" parTransId="{123A5B7C-55A1-48F7-862C-2B47FF849D98}" sibTransId="{38305DF7-457F-4DFB-93F5-ABBD8E6C1245}"/>
    <dgm:cxn modelId="{6968AEA7-EF76-4E6B-8F59-2C4140C6BECF}" type="presOf" srcId="{E4E99385-AB59-40F5-80D6-1D44CDD2E8FB}" destId="{847FEE91-00F1-4CAE-950B-1605B372C019}" srcOrd="0" destOrd="1" presId="urn:microsoft.com/office/officeart/2005/8/layout/hProcess4"/>
    <dgm:cxn modelId="{2B6BC380-D526-45CD-8979-38B07D11FD11}" srcId="{5C0BE590-CBCB-4B5F-A76E-5416855233D1}" destId="{E9518663-5940-488B-AD2E-8F72B730AB70}" srcOrd="0" destOrd="0" parTransId="{711FDEEC-00BC-4364-9B26-85C2BF8441F1}" sibTransId="{440C0113-49B2-40FA-8907-9F36D2938219}"/>
    <dgm:cxn modelId="{B42EFFB9-2C24-44F3-B05B-1FFB00D8B534}" type="presOf" srcId="{934E38FC-9CAB-48B4-8B58-A25F1C5B653F}" destId="{207C4BCC-609F-4EA2-8AD5-07AFD286516F}" srcOrd="1" destOrd="0" presId="urn:microsoft.com/office/officeart/2005/8/layout/hProcess4"/>
    <dgm:cxn modelId="{58512975-A751-4422-AC33-9B6A66BC172B}" srcId="{5C0BE590-CBCB-4B5F-A76E-5416855233D1}" destId="{04502B66-6829-4DA2-B7CD-3A8BB8ACA67E}" srcOrd="1" destOrd="0" parTransId="{3449E6F3-8262-406D-8491-37642D424772}" sibTransId="{2B30C00E-2C7C-4A8D-BA4C-27E1FAF8CDFA}"/>
    <dgm:cxn modelId="{42B7270C-D163-467D-869E-F2DEEA2DB16F}" type="presOf" srcId="{D6709026-9FEF-4ED5-BEAC-F88DDA02E083}" destId="{847FEE91-00F1-4CAE-950B-1605B372C019}" srcOrd="0" destOrd="3" presId="urn:microsoft.com/office/officeart/2005/8/layout/hProcess4"/>
    <dgm:cxn modelId="{4ECEF814-4FA7-4321-9D1E-048BD69166DF}" srcId="{04502B66-6829-4DA2-B7CD-3A8BB8ACA67E}" destId="{84999A89-E2B7-467C-9368-53D84B9F0B07}" srcOrd="1" destOrd="0" parTransId="{39CD7055-F81C-40E5-BFEA-81D869ECF7D7}" sibTransId="{131612C2-1D13-4B8B-9743-A3AE038959AA}"/>
    <dgm:cxn modelId="{3D6E27B9-64E3-4490-9676-E3E180764F33}" srcId="{E9518663-5940-488B-AD2E-8F72B730AB70}" destId="{934E38FC-9CAB-48B4-8B58-A25F1C5B653F}" srcOrd="0" destOrd="0" parTransId="{3AD8F02C-4164-40EA-BA57-FCDFC4A04508}" sibTransId="{215B9368-FA11-4A13-9420-0B420D18FF10}"/>
    <dgm:cxn modelId="{D13AC84E-E777-4438-AD73-DB30FF0E7F09}" srcId="{E9518663-5940-488B-AD2E-8F72B730AB70}" destId="{E4E99385-AB59-40F5-80D6-1D44CDD2E8FB}" srcOrd="1" destOrd="0" parTransId="{A739189D-1930-4A5E-9B56-F3E7BAAA8028}" sibTransId="{9F173CA8-E2C0-449B-A745-AABAF579761F}"/>
    <dgm:cxn modelId="{5AAB2BB5-3F40-4E77-A5CB-A10B469CD6BE}" srcId="{E9518663-5940-488B-AD2E-8F72B730AB70}" destId="{C6A2EEC1-46AE-4188-A958-D079190BC9BD}" srcOrd="2" destOrd="0" parTransId="{93B3DCEF-6AEB-46DF-8BE2-1C6422D059F7}" sibTransId="{4B888F2B-8CFF-4FF4-978B-F29BBC8F1F8E}"/>
    <dgm:cxn modelId="{BBA2FCA1-DEAF-48CE-8B77-B53B780E7106}" type="presOf" srcId="{E9518663-5940-488B-AD2E-8F72B730AB70}" destId="{87C815AD-7852-468C-9075-1381698C76DD}" srcOrd="0" destOrd="0" presId="urn:microsoft.com/office/officeart/2005/8/layout/hProcess4"/>
    <dgm:cxn modelId="{C340664B-3C7E-405C-8D9C-F376D8CBB521}" type="presOf" srcId="{B1DCFA4E-B882-4581-AA34-149659622742}" destId="{B88D1A25-196F-4035-ACA3-2B45A05A03D4}" srcOrd="0" destOrd="2" presId="urn:microsoft.com/office/officeart/2005/8/layout/hProcess4"/>
    <dgm:cxn modelId="{C987B0C7-F021-459F-A3FB-60FDE78B6355}" type="presOf" srcId="{84999A89-E2B7-467C-9368-53D84B9F0B07}" destId="{F4A78244-576E-4ED5-A2D1-2650296C3141}" srcOrd="1" destOrd="1" presId="urn:microsoft.com/office/officeart/2005/8/layout/hProcess4"/>
    <dgm:cxn modelId="{9C6CFE64-DCD1-47EB-AED1-8A711583381D}" srcId="{04502B66-6829-4DA2-B7CD-3A8BB8ACA67E}" destId="{6AFC6099-4970-4474-9157-4681506D8259}" srcOrd="0" destOrd="0" parTransId="{64CE3742-842E-44FE-BD43-7D270A0B9BBA}" sibTransId="{C36C7429-C251-4854-A3D2-D447C84F187F}"/>
    <dgm:cxn modelId="{13D07F05-A9B9-43FB-A2F6-E338B03BD530}" type="presOf" srcId="{6AFC6099-4970-4474-9157-4681506D8259}" destId="{F4A78244-576E-4ED5-A2D1-2650296C3141}" srcOrd="1" destOrd="0" presId="urn:microsoft.com/office/officeart/2005/8/layout/hProcess4"/>
    <dgm:cxn modelId="{B904DE56-5940-4195-854D-69D1E71992B9}" type="presOf" srcId="{6AFC6099-4970-4474-9157-4681506D8259}" destId="{B88D1A25-196F-4035-ACA3-2B45A05A03D4}" srcOrd="0" destOrd="0" presId="urn:microsoft.com/office/officeart/2005/8/layout/hProcess4"/>
    <dgm:cxn modelId="{B4CED450-B494-4C14-A974-C0EFFF80F068}" type="presOf" srcId="{E4E99385-AB59-40F5-80D6-1D44CDD2E8FB}" destId="{207C4BCC-609F-4EA2-8AD5-07AFD286516F}" srcOrd="1" destOrd="1" presId="urn:microsoft.com/office/officeart/2005/8/layout/hProcess4"/>
    <dgm:cxn modelId="{4CA1D6CC-ED1D-4F77-8040-3A5B4B2B1FA0}" type="presOf" srcId="{C6A2EEC1-46AE-4188-A958-D079190BC9BD}" destId="{847FEE91-00F1-4CAE-950B-1605B372C019}" srcOrd="0" destOrd="2" presId="urn:microsoft.com/office/officeart/2005/8/layout/hProcess4"/>
    <dgm:cxn modelId="{6AB3AEF9-A2A8-4944-B45D-B34BEEFADEE9}" srcId="{04502B66-6829-4DA2-B7CD-3A8BB8ACA67E}" destId="{B1DCFA4E-B882-4581-AA34-149659622742}" srcOrd="2" destOrd="0" parTransId="{F40C95BD-3D4F-4C09-80A0-53080C48B038}" sibTransId="{419E1BCA-3151-4835-A74B-DF68DFF8BDD2}"/>
    <dgm:cxn modelId="{033EB4D6-3C20-420A-AAC1-ADF64F93E7A2}" type="presOf" srcId="{84999A89-E2B7-467C-9368-53D84B9F0B07}" destId="{B88D1A25-196F-4035-ACA3-2B45A05A03D4}" srcOrd="0" destOrd="1" presId="urn:microsoft.com/office/officeart/2005/8/layout/hProcess4"/>
    <dgm:cxn modelId="{84D415EF-CB84-42C4-A83C-D2175C5B3647}" type="presOf" srcId="{5C0BE590-CBCB-4B5F-A76E-5416855233D1}" destId="{20FC788B-3ED8-4057-9B44-45037A0B257D}" srcOrd="0" destOrd="0" presId="urn:microsoft.com/office/officeart/2005/8/layout/hProcess4"/>
    <dgm:cxn modelId="{BDB211F7-D97A-4060-89B3-7D7BC686F7A4}" type="presOf" srcId="{D6709026-9FEF-4ED5-BEAC-F88DDA02E083}" destId="{207C4BCC-609F-4EA2-8AD5-07AFD286516F}" srcOrd="1" destOrd="3" presId="urn:microsoft.com/office/officeart/2005/8/layout/hProcess4"/>
    <dgm:cxn modelId="{84D0B800-393E-49CA-B0A9-41F9C83D75C2}" type="presOf" srcId="{934E38FC-9CAB-48B4-8B58-A25F1C5B653F}" destId="{847FEE91-00F1-4CAE-950B-1605B372C019}" srcOrd="0" destOrd="0" presId="urn:microsoft.com/office/officeart/2005/8/layout/hProcess4"/>
    <dgm:cxn modelId="{4B39840C-517A-40C0-94CD-A65B1E219D57}" type="presOf" srcId="{440C0113-49B2-40FA-8907-9F36D2938219}" destId="{0A22BD80-2E98-4A2C-BF66-966D08D4CCAB}" srcOrd="0" destOrd="0" presId="urn:microsoft.com/office/officeart/2005/8/layout/hProcess4"/>
    <dgm:cxn modelId="{F47AC54C-C25D-42E7-BA44-F8FA62017F27}" type="presOf" srcId="{B1DCFA4E-B882-4581-AA34-149659622742}" destId="{F4A78244-576E-4ED5-A2D1-2650296C3141}" srcOrd="1" destOrd="2" presId="urn:microsoft.com/office/officeart/2005/8/layout/hProcess4"/>
    <dgm:cxn modelId="{7D136D17-C5EC-4404-B488-B63E1D342E77}" type="presParOf" srcId="{20FC788B-3ED8-4057-9B44-45037A0B257D}" destId="{29722937-9972-46BD-8F4F-54F9D55CC5A3}" srcOrd="0" destOrd="0" presId="urn:microsoft.com/office/officeart/2005/8/layout/hProcess4"/>
    <dgm:cxn modelId="{B9B196DB-E192-4086-A375-68911324AAEB}" type="presParOf" srcId="{20FC788B-3ED8-4057-9B44-45037A0B257D}" destId="{0A7B5281-7453-43E3-9178-E68A23EE2C4B}" srcOrd="1" destOrd="0" presId="urn:microsoft.com/office/officeart/2005/8/layout/hProcess4"/>
    <dgm:cxn modelId="{4C12EE5A-08DB-4C57-B943-818F30DCECEE}" type="presParOf" srcId="{20FC788B-3ED8-4057-9B44-45037A0B257D}" destId="{C3C48647-1A04-41D8-A550-BD690DF02902}" srcOrd="2" destOrd="0" presId="urn:microsoft.com/office/officeart/2005/8/layout/hProcess4"/>
    <dgm:cxn modelId="{3A051797-6272-4C60-B45F-951D592E0D7C}" type="presParOf" srcId="{C3C48647-1A04-41D8-A550-BD690DF02902}" destId="{D4C13A6F-20D7-42A5-9A7F-70A4EAABB809}" srcOrd="0" destOrd="0" presId="urn:microsoft.com/office/officeart/2005/8/layout/hProcess4"/>
    <dgm:cxn modelId="{61940F72-A861-434A-BB77-ED8B285671A2}" type="presParOf" srcId="{D4C13A6F-20D7-42A5-9A7F-70A4EAABB809}" destId="{2778267C-E7C1-4CF9-A5A1-AEC13CA38E89}" srcOrd="0" destOrd="0" presId="urn:microsoft.com/office/officeart/2005/8/layout/hProcess4"/>
    <dgm:cxn modelId="{2A6D9EB5-9F90-4386-A93B-85D5A4007E15}" type="presParOf" srcId="{D4C13A6F-20D7-42A5-9A7F-70A4EAABB809}" destId="{847FEE91-00F1-4CAE-950B-1605B372C019}" srcOrd="1" destOrd="0" presId="urn:microsoft.com/office/officeart/2005/8/layout/hProcess4"/>
    <dgm:cxn modelId="{2899F658-DCD0-4E6B-817C-53122CD3EE2C}" type="presParOf" srcId="{D4C13A6F-20D7-42A5-9A7F-70A4EAABB809}" destId="{207C4BCC-609F-4EA2-8AD5-07AFD286516F}" srcOrd="2" destOrd="0" presId="urn:microsoft.com/office/officeart/2005/8/layout/hProcess4"/>
    <dgm:cxn modelId="{DE752C82-1C7D-45D2-9EC3-497608BB1262}" type="presParOf" srcId="{D4C13A6F-20D7-42A5-9A7F-70A4EAABB809}" destId="{87C815AD-7852-468C-9075-1381698C76DD}" srcOrd="3" destOrd="0" presId="urn:microsoft.com/office/officeart/2005/8/layout/hProcess4"/>
    <dgm:cxn modelId="{5E057EFB-4C40-4E4B-82C4-D786B45B1B1B}" type="presParOf" srcId="{D4C13A6F-20D7-42A5-9A7F-70A4EAABB809}" destId="{43A15781-E901-424F-89EB-195C8204B37A}" srcOrd="4" destOrd="0" presId="urn:microsoft.com/office/officeart/2005/8/layout/hProcess4"/>
    <dgm:cxn modelId="{9AC1F8EE-D403-476F-B134-EFE4A68C7763}" type="presParOf" srcId="{C3C48647-1A04-41D8-A550-BD690DF02902}" destId="{0A22BD80-2E98-4A2C-BF66-966D08D4CCAB}" srcOrd="1" destOrd="0" presId="urn:microsoft.com/office/officeart/2005/8/layout/hProcess4"/>
    <dgm:cxn modelId="{7D08EE31-BC54-44CE-80D8-4D9AF7FE583D}" type="presParOf" srcId="{C3C48647-1A04-41D8-A550-BD690DF02902}" destId="{C0C84C38-3599-43BB-9F98-950A9C38A69F}" srcOrd="2" destOrd="0" presId="urn:microsoft.com/office/officeart/2005/8/layout/hProcess4"/>
    <dgm:cxn modelId="{64678A80-F49A-4D1C-804B-4D7BAD0D6018}" type="presParOf" srcId="{C0C84C38-3599-43BB-9F98-950A9C38A69F}" destId="{FD43D88F-A687-459F-99A1-A31F195A7092}" srcOrd="0" destOrd="0" presId="urn:microsoft.com/office/officeart/2005/8/layout/hProcess4"/>
    <dgm:cxn modelId="{81D416FF-AEE2-4D56-AF9C-29723867712F}" type="presParOf" srcId="{C0C84C38-3599-43BB-9F98-950A9C38A69F}" destId="{B88D1A25-196F-4035-ACA3-2B45A05A03D4}" srcOrd="1" destOrd="0" presId="urn:microsoft.com/office/officeart/2005/8/layout/hProcess4"/>
    <dgm:cxn modelId="{DFDE0741-7A89-42FC-BEE5-CEEFDD54A816}" type="presParOf" srcId="{C0C84C38-3599-43BB-9F98-950A9C38A69F}" destId="{F4A78244-576E-4ED5-A2D1-2650296C3141}" srcOrd="2" destOrd="0" presId="urn:microsoft.com/office/officeart/2005/8/layout/hProcess4"/>
    <dgm:cxn modelId="{EEFC1AF3-5953-47BB-A98F-655A7275430A}" type="presParOf" srcId="{C0C84C38-3599-43BB-9F98-950A9C38A69F}" destId="{D7042446-E0AF-48B4-8966-63FBCA7244B5}" srcOrd="3" destOrd="0" presId="urn:microsoft.com/office/officeart/2005/8/layout/hProcess4"/>
    <dgm:cxn modelId="{38E23A5A-8880-4D67-A2F2-5CE523965D80}" type="presParOf" srcId="{C0C84C38-3599-43BB-9F98-950A9C38A69F}" destId="{6A68EA29-2CA0-4C03-BC4A-E7B39FE9715A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09375A-F6EE-4622-B052-2128BFD872C6}" type="doc">
      <dgm:prSet loTypeId="urn:microsoft.com/office/officeart/2005/8/layout/list1" loCatId="list" qsTypeId="urn:microsoft.com/office/officeart/2005/8/quickstyle/3d2" qsCatId="3D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327936B-D9DA-4E92-B151-4B2504A8678C}">
      <dgm:prSet custT="1"/>
      <dgm:spPr/>
      <dgm:t>
        <a:bodyPr/>
        <a:lstStyle/>
        <a:p>
          <a:pPr algn="ctr" rtl="1"/>
          <a:r>
            <a:rPr lang="fa-IR" sz="4000" dirty="0" smtClean="0">
              <a:cs typeface="B Titr" pitchFamily="2" charset="-78"/>
            </a:rPr>
            <a:t>بازار پول </a:t>
          </a:r>
          <a:endParaRPr lang="en-US" sz="4000" dirty="0">
            <a:cs typeface="B Titr" pitchFamily="2" charset="-78"/>
          </a:endParaRPr>
        </a:p>
      </dgm:t>
    </dgm:pt>
    <dgm:pt modelId="{8BAFD357-DB26-452E-83DF-5E6A3F831BF7}" type="parTrans" cxnId="{5AB78C6B-2378-4A20-970F-CE748B44586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6B6CFB1-F5AC-4AB0-A821-9070AB9077E9}" type="sibTrans" cxnId="{5AB78C6B-2378-4A20-970F-CE748B44586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D799A14-2CBA-451A-AA78-DA6F7300CBD0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بازار ابزار مالی کوتاه‌مدت‌تر</a:t>
          </a:r>
          <a:endParaRPr lang="en-US" dirty="0">
            <a:cs typeface="B Zar" pitchFamily="2" charset="-78"/>
          </a:endParaRPr>
        </a:p>
      </dgm:t>
    </dgm:pt>
    <dgm:pt modelId="{1216AE9D-B273-49B7-9FDD-950B1962EC0A}" type="parTrans" cxnId="{3437D0E3-B330-4220-87E5-ADE88C8FF53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C66C519-C6F8-455A-8133-78CB257C8F5D}" type="sibTrans" cxnId="{3437D0E3-B330-4220-87E5-ADE88C8FF53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28962DD-A7B7-4669-8D72-66705024FE0E}">
      <dgm:prSet custT="1"/>
      <dgm:spPr/>
      <dgm:t>
        <a:bodyPr/>
        <a:lstStyle/>
        <a:p>
          <a:pPr algn="ctr" rtl="1"/>
          <a:r>
            <a:rPr lang="fa-IR" sz="4000" dirty="0" smtClean="0">
              <a:cs typeface="B Titr" pitchFamily="2" charset="-78"/>
            </a:rPr>
            <a:t>بازار سرمایه</a:t>
          </a:r>
          <a:endParaRPr lang="en-US" sz="4000" dirty="0">
            <a:cs typeface="B Titr" pitchFamily="2" charset="-78"/>
          </a:endParaRPr>
        </a:p>
      </dgm:t>
    </dgm:pt>
    <dgm:pt modelId="{D4B3EFAE-80C9-42D4-AE55-335652394946}" type="parTrans" cxnId="{F56AAB6B-EAC9-43FA-A797-375E601367C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9E4F1A6-9D0A-474A-8564-7A111D4942A0}" type="sibTrans" cxnId="{F56AAB6B-EAC9-43FA-A797-375E601367C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C046093-14BC-4935-8445-ED2F0497890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بازار ابزار مالی بلندمدت‌تر</a:t>
          </a:r>
          <a:endParaRPr lang="en-US" dirty="0">
            <a:cs typeface="B Zar" pitchFamily="2" charset="-78"/>
          </a:endParaRPr>
        </a:p>
      </dgm:t>
    </dgm:pt>
    <dgm:pt modelId="{F2BDB126-CFAA-4063-A779-E5650B0510C9}" type="parTrans" cxnId="{BCD3AC33-C957-4F09-843B-D522934E772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715963E-488C-4113-A2A4-47FA075D8116}" type="sibTrans" cxnId="{BCD3AC33-C957-4F09-843B-D522934E772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464BEEA-A96E-4B6B-8004-90197305E289}" type="pres">
      <dgm:prSet presAssocID="{8B09375A-F6EE-4622-B052-2128BFD872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22A457-1FE6-4F45-A502-38CE59EB0666}" type="pres">
      <dgm:prSet presAssocID="{D327936B-D9DA-4E92-B151-4B2504A8678C}" presName="parentLin" presStyleCnt="0"/>
      <dgm:spPr/>
      <dgm:t>
        <a:bodyPr/>
        <a:lstStyle/>
        <a:p>
          <a:endParaRPr lang="en-US"/>
        </a:p>
      </dgm:t>
    </dgm:pt>
    <dgm:pt modelId="{FD8EC5FC-D656-405D-9E52-827DC59172EB}" type="pres">
      <dgm:prSet presAssocID="{D327936B-D9DA-4E92-B151-4B2504A8678C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A03E0199-84A4-49CD-B052-3C228C89219E}" type="pres">
      <dgm:prSet presAssocID="{D327936B-D9DA-4E92-B151-4B2504A8678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674D60-DA73-4179-9D76-93B10F1465ED}" type="pres">
      <dgm:prSet presAssocID="{D327936B-D9DA-4E92-B151-4B2504A8678C}" presName="negativeSpace" presStyleCnt="0"/>
      <dgm:spPr/>
      <dgm:t>
        <a:bodyPr/>
        <a:lstStyle/>
        <a:p>
          <a:endParaRPr lang="en-US"/>
        </a:p>
      </dgm:t>
    </dgm:pt>
    <dgm:pt modelId="{9D0DB56D-944E-4DDD-9743-D0CB98BEAC90}" type="pres">
      <dgm:prSet presAssocID="{D327936B-D9DA-4E92-B151-4B2504A8678C}" presName="childText" presStyleLbl="conFgAcc1" presStyleIdx="0" presStyleCnt="2">
        <dgm:presLayoutVars>
          <dgm:bulletEnabled val="1"/>
        </dgm:presLayoutVars>
      </dgm:prSet>
      <dgm:spPr>
        <a:prstGeom prst="doubleWave">
          <a:avLst/>
        </a:prstGeom>
      </dgm:spPr>
      <dgm:t>
        <a:bodyPr/>
        <a:lstStyle/>
        <a:p>
          <a:endParaRPr lang="en-US"/>
        </a:p>
      </dgm:t>
    </dgm:pt>
    <dgm:pt modelId="{B926870C-4F23-46EC-B28E-D6F5CACDA67F}" type="pres">
      <dgm:prSet presAssocID="{56B6CFB1-F5AC-4AB0-A821-9070AB9077E9}" presName="spaceBetweenRectangles" presStyleCnt="0"/>
      <dgm:spPr/>
      <dgm:t>
        <a:bodyPr/>
        <a:lstStyle/>
        <a:p>
          <a:endParaRPr lang="en-US"/>
        </a:p>
      </dgm:t>
    </dgm:pt>
    <dgm:pt modelId="{4D04647D-B997-4755-BE23-DA8152F29FF5}" type="pres">
      <dgm:prSet presAssocID="{828962DD-A7B7-4669-8D72-66705024FE0E}" presName="parentLin" presStyleCnt="0"/>
      <dgm:spPr/>
      <dgm:t>
        <a:bodyPr/>
        <a:lstStyle/>
        <a:p>
          <a:endParaRPr lang="en-US"/>
        </a:p>
      </dgm:t>
    </dgm:pt>
    <dgm:pt modelId="{3D77D622-3A52-46CD-9CAF-09CF9BC6D435}" type="pres">
      <dgm:prSet presAssocID="{828962DD-A7B7-4669-8D72-66705024FE0E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E06E8FE2-E920-43F7-85FD-643C8FAEFA15}" type="pres">
      <dgm:prSet presAssocID="{828962DD-A7B7-4669-8D72-66705024FE0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0EFBBA-F780-4514-A0D1-344BA4CB195B}" type="pres">
      <dgm:prSet presAssocID="{828962DD-A7B7-4669-8D72-66705024FE0E}" presName="negativeSpace" presStyleCnt="0"/>
      <dgm:spPr/>
      <dgm:t>
        <a:bodyPr/>
        <a:lstStyle/>
        <a:p>
          <a:endParaRPr lang="en-US"/>
        </a:p>
      </dgm:t>
    </dgm:pt>
    <dgm:pt modelId="{4C090001-AE72-4AEE-82A1-1BA128CC4F93}" type="pres">
      <dgm:prSet presAssocID="{828962DD-A7B7-4669-8D72-66705024FE0E}" presName="childText" presStyleLbl="conFgAcc1" presStyleIdx="1" presStyleCnt="2">
        <dgm:presLayoutVars>
          <dgm:bulletEnabled val="1"/>
        </dgm:presLayoutVars>
      </dgm:prSet>
      <dgm:spPr>
        <a:prstGeom prst="doubleWave">
          <a:avLst/>
        </a:prstGeom>
      </dgm:spPr>
      <dgm:t>
        <a:bodyPr/>
        <a:lstStyle/>
        <a:p>
          <a:endParaRPr lang="en-US"/>
        </a:p>
      </dgm:t>
    </dgm:pt>
  </dgm:ptLst>
  <dgm:cxnLst>
    <dgm:cxn modelId="{F56AAB6B-EAC9-43FA-A797-375E601367CB}" srcId="{8B09375A-F6EE-4622-B052-2128BFD872C6}" destId="{828962DD-A7B7-4669-8D72-66705024FE0E}" srcOrd="1" destOrd="0" parTransId="{D4B3EFAE-80C9-42D4-AE55-335652394946}" sibTransId="{79E4F1A6-9D0A-474A-8564-7A111D4942A0}"/>
    <dgm:cxn modelId="{83A02A49-2FDA-407F-8963-1CDAB2D8AD8C}" type="presOf" srcId="{8B09375A-F6EE-4622-B052-2128BFD872C6}" destId="{E464BEEA-A96E-4B6B-8004-90197305E289}" srcOrd="0" destOrd="0" presId="urn:microsoft.com/office/officeart/2005/8/layout/list1"/>
    <dgm:cxn modelId="{5AB78C6B-2378-4A20-970F-CE748B445868}" srcId="{8B09375A-F6EE-4622-B052-2128BFD872C6}" destId="{D327936B-D9DA-4E92-B151-4B2504A8678C}" srcOrd="0" destOrd="0" parTransId="{8BAFD357-DB26-452E-83DF-5E6A3F831BF7}" sibTransId="{56B6CFB1-F5AC-4AB0-A821-9070AB9077E9}"/>
    <dgm:cxn modelId="{99C8BA03-C919-42BE-B5DF-C2B3DE79025B}" type="presOf" srcId="{828962DD-A7B7-4669-8D72-66705024FE0E}" destId="{3D77D622-3A52-46CD-9CAF-09CF9BC6D435}" srcOrd="0" destOrd="0" presId="urn:microsoft.com/office/officeart/2005/8/layout/list1"/>
    <dgm:cxn modelId="{D3C700B2-48D1-4663-9B00-680D0BEDCF03}" type="presOf" srcId="{BD799A14-2CBA-451A-AA78-DA6F7300CBD0}" destId="{9D0DB56D-944E-4DDD-9743-D0CB98BEAC90}" srcOrd="0" destOrd="0" presId="urn:microsoft.com/office/officeart/2005/8/layout/list1"/>
    <dgm:cxn modelId="{EA65FD1C-52E1-47A7-9146-FC551D12316C}" type="presOf" srcId="{828962DD-A7B7-4669-8D72-66705024FE0E}" destId="{E06E8FE2-E920-43F7-85FD-643C8FAEFA15}" srcOrd="1" destOrd="0" presId="urn:microsoft.com/office/officeart/2005/8/layout/list1"/>
    <dgm:cxn modelId="{591B48BA-2871-4426-9D4C-BE3092DD9C69}" type="presOf" srcId="{D327936B-D9DA-4E92-B151-4B2504A8678C}" destId="{A03E0199-84A4-49CD-B052-3C228C89219E}" srcOrd="1" destOrd="0" presId="urn:microsoft.com/office/officeart/2005/8/layout/list1"/>
    <dgm:cxn modelId="{3437D0E3-B330-4220-87E5-ADE88C8FF530}" srcId="{D327936B-D9DA-4E92-B151-4B2504A8678C}" destId="{BD799A14-2CBA-451A-AA78-DA6F7300CBD0}" srcOrd="0" destOrd="0" parTransId="{1216AE9D-B273-49B7-9FDD-950B1962EC0A}" sibTransId="{4C66C519-C6F8-455A-8133-78CB257C8F5D}"/>
    <dgm:cxn modelId="{3EC8DDC8-EEB6-40EC-8314-81DEA63EB71C}" type="presOf" srcId="{D327936B-D9DA-4E92-B151-4B2504A8678C}" destId="{FD8EC5FC-D656-405D-9E52-827DC59172EB}" srcOrd="0" destOrd="0" presId="urn:microsoft.com/office/officeart/2005/8/layout/list1"/>
    <dgm:cxn modelId="{C01FD551-9B5B-4E34-9C99-370296E70055}" type="presOf" srcId="{7C046093-14BC-4935-8445-ED2F04978909}" destId="{4C090001-AE72-4AEE-82A1-1BA128CC4F93}" srcOrd="0" destOrd="0" presId="urn:microsoft.com/office/officeart/2005/8/layout/list1"/>
    <dgm:cxn modelId="{BCD3AC33-C957-4F09-843B-D522934E772E}" srcId="{828962DD-A7B7-4669-8D72-66705024FE0E}" destId="{7C046093-14BC-4935-8445-ED2F04978909}" srcOrd="0" destOrd="0" parTransId="{F2BDB126-CFAA-4063-A779-E5650B0510C9}" sibTransId="{D715963E-488C-4113-A2A4-47FA075D8116}"/>
    <dgm:cxn modelId="{A53B9E59-9E2C-47EC-8C4E-092861EB9D0D}" type="presParOf" srcId="{E464BEEA-A96E-4B6B-8004-90197305E289}" destId="{9622A457-1FE6-4F45-A502-38CE59EB0666}" srcOrd="0" destOrd="0" presId="urn:microsoft.com/office/officeart/2005/8/layout/list1"/>
    <dgm:cxn modelId="{895918E4-EF35-481F-9060-747C1A3AC4DA}" type="presParOf" srcId="{9622A457-1FE6-4F45-A502-38CE59EB0666}" destId="{FD8EC5FC-D656-405D-9E52-827DC59172EB}" srcOrd="0" destOrd="0" presId="urn:microsoft.com/office/officeart/2005/8/layout/list1"/>
    <dgm:cxn modelId="{99112A72-D102-46A5-AEA1-A938B5870175}" type="presParOf" srcId="{9622A457-1FE6-4F45-A502-38CE59EB0666}" destId="{A03E0199-84A4-49CD-B052-3C228C89219E}" srcOrd="1" destOrd="0" presId="urn:microsoft.com/office/officeart/2005/8/layout/list1"/>
    <dgm:cxn modelId="{60EF61A2-8AFB-4EE8-871F-DB25BACF5985}" type="presParOf" srcId="{E464BEEA-A96E-4B6B-8004-90197305E289}" destId="{46674D60-DA73-4179-9D76-93B10F1465ED}" srcOrd="1" destOrd="0" presId="urn:microsoft.com/office/officeart/2005/8/layout/list1"/>
    <dgm:cxn modelId="{411790FC-851D-4CEC-8A72-DC458A0F36F8}" type="presParOf" srcId="{E464BEEA-A96E-4B6B-8004-90197305E289}" destId="{9D0DB56D-944E-4DDD-9743-D0CB98BEAC90}" srcOrd="2" destOrd="0" presId="urn:microsoft.com/office/officeart/2005/8/layout/list1"/>
    <dgm:cxn modelId="{4122F245-B12B-4F4C-9A47-A902841D151C}" type="presParOf" srcId="{E464BEEA-A96E-4B6B-8004-90197305E289}" destId="{B926870C-4F23-46EC-B28E-D6F5CACDA67F}" srcOrd="3" destOrd="0" presId="urn:microsoft.com/office/officeart/2005/8/layout/list1"/>
    <dgm:cxn modelId="{E4C976B9-C92D-4F5C-9323-3D0BE97DD21D}" type="presParOf" srcId="{E464BEEA-A96E-4B6B-8004-90197305E289}" destId="{4D04647D-B997-4755-BE23-DA8152F29FF5}" srcOrd="4" destOrd="0" presId="urn:microsoft.com/office/officeart/2005/8/layout/list1"/>
    <dgm:cxn modelId="{F87EE2B2-5ABF-4D1F-BDFA-45C9A1F1A393}" type="presParOf" srcId="{4D04647D-B997-4755-BE23-DA8152F29FF5}" destId="{3D77D622-3A52-46CD-9CAF-09CF9BC6D435}" srcOrd="0" destOrd="0" presId="urn:microsoft.com/office/officeart/2005/8/layout/list1"/>
    <dgm:cxn modelId="{51FE8ECF-B479-404E-882A-306F51BBC791}" type="presParOf" srcId="{4D04647D-B997-4755-BE23-DA8152F29FF5}" destId="{E06E8FE2-E920-43F7-85FD-643C8FAEFA15}" srcOrd="1" destOrd="0" presId="urn:microsoft.com/office/officeart/2005/8/layout/list1"/>
    <dgm:cxn modelId="{629A0717-79F4-4A15-BF9E-71F31201F71E}" type="presParOf" srcId="{E464BEEA-A96E-4B6B-8004-90197305E289}" destId="{D40EFBBA-F780-4514-A0D1-344BA4CB195B}" srcOrd="5" destOrd="0" presId="urn:microsoft.com/office/officeart/2005/8/layout/list1"/>
    <dgm:cxn modelId="{2F1289B3-F2A7-44F2-ABBA-AA1207776918}" type="presParOf" srcId="{E464BEEA-A96E-4B6B-8004-90197305E289}" destId="{4C090001-AE72-4AEE-82A1-1BA128CC4F9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7B2B1B7E-E8E0-4441-91F8-C2DFEC46D0C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A52FEBF-19F0-4745-9B95-765D70DA86F4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مدیریت دارایی- بدهی</a:t>
          </a:r>
          <a:endParaRPr lang="en-US" dirty="0">
            <a:cs typeface="B Titr" pitchFamily="2" charset="-78"/>
          </a:endParaRPr>
        </a:p>
      </dgm:t>
    </dgm:pt>
    <dgm:pt modelId="{A770E72F-4C67-4CEB-B85C-D2296B91EF72}" type="parTrans" cxnId="{E8130E04-E63E-4964-8357-9BC47FC199B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12A5768-947B-4027-B9F1-1FA46822A81C}" type="sibTrans" cxnId="{E8130E04-E63E-4964-8357-9BC47FC199B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F4BF3BD-C079-4B63-9285-A37D080909CD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تمایل بانک‌ها برای عرضۀ ابزار مالی کوتاه مدت و مبتنی بر بدهی تلاشی است در جهت تطابق سررسید (</a:t>
          </a:r>
          <a:r>
            <a:rPr lang="en-US" dirty="0" smtClean="0">
              <a:cs typeface="B Zar" pitchFamily="2" charset="-78"/>
            </a:rPr>
            <a:t>maturity mach</a:t>
          </a:r>
          <a:r>
            <a:rPr lang="fa-IR" dirty="0" smtClean="0">
              <a:cs typeface="B Zar" pitchFamily="2" charset="-78"/>
            </a:rPr>
            <a:t>) و تطابق وجه نقد (</a:t>
          </a:r>
          <a:r>
            <a:rPr lang="en-US" dirty="0" smtClean="0">
              <a:cs typeface="B Zar" pitchFamily="2" charset="-78"/>
            </a:rPr>
            <a:t>cash mach</a:t>
          </a:r>
          <a:r>
            <a:rPr lang="fa-IR" dirty="0" smtClean="0">
              <a:cs typeface="B Zar" pitchFamily="2" charset="-78"/>
            </a:rPr>
            <a:t>) دارایی‌ها و بدهی‌های بانک‌ها</a:t>
          </a:r>
          <a:endParaRPr lang="fa-IR" dirty="0">
            <a:cs typeface="B Zar" pitchFamily="2" charset="-78"/>
          </a:endParaRPr>
        </a:p>
      </dgm:t>
    </dgm:pt>
    <dgm:pt modelId="{BA557B93-BE7C-45AD-A65C-DD8AFBC9E66F}" type="parTrans" cxnId="{6ACBEE15-A6F3-40F7-ABF8-9B81E09ED0D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3BC228A-387B-4FA6-8875-E3065082302C}" type="sibTrans" cxnId="{6ACBEE15-A6F3-40F7-ABF8-9B81E09ED0D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425785A-4E10-4F33-A00D-5348C1F1018E}" type="pres">
      <dgm:prSet presAssocID="{7B2B1B7E-E8E0-4441-91F8-C2DFEC46D0C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1CE8FF-2765-4542-BEAD-18162385BF55}" type="pres">
      <dgm:prSet presAssocID="{6A52FEBF-19F0-4745-9B95-765D70DA86F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E8E9CB-748E-4C9E-82EB-62CFD38037AF}" type="pres">
      <dgm:prSet presAssocID="{6A52FEBF-19F0-4745-9B95-765D70DA86F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E497CF-06FF-43E6-90BE-AB9C56A227C6}" type="presOf" srcId="{7B2B1B7E-E8E0-4441-91F8-C2DFEC46D0C4}" destId="{E425785A-4E10-4F33-A00D-5348C1F1018E}" srcOrd="0" destOrd="0" presId="urn:microsoft.com/office/officeart/2005/8/layout/vList2"/>
    <dgm:cxn modelId="{818FAC0D-E130-4400-BAD2-1FC9567AE87A}" type="presOf" srcId="{6A52FEBF-19F0-4745-9B95-765D70DA86F4}" destId="{761CE8FF-2765-4542-BEAD-18162385BF55}" srcOrd="0" destOrd="0" presId="urn:microsoft.com/office/officeart/2005/8/layout/vList2"/>
    <dgm:cxn modelId="{E8130E04-E63E-4964-8357-9BC47FC199B4}" srcId="{7B2B1B7E-E8E0-4441-91F8-C2DFEC46D0C4}" destId="{6A52FEBF-19F0-4745-9B95-765D70DA86F4}" srcOrd="0" destOrd="0" parTransId="{A770E72F-4C67-4CEB-B85C-D2296B91EF72}" sibTransId="{312A5768-947B-4027-B9F1-1FA46822A81C}"/>
    <dgm:cxn modelId="{6ACBEE15-A6F3-40F7-ABF8-9B81E09ED0DC}" srcId="{6A52FEBF-19F0-4745-9B95-765D70DA86F4}" destId="{3F4BF3BD-C079-4B63-9285-A37D080909CD}" srcOrd="0" destOrd="0" parTransId="{BA557B93-BE7C-45AD-A65C-DD8AFBC9E66F}" sibTransId="{73BC228A-387B-4FA6-8875-E3065082302C}"/>
    <dgm:cxn modelId="{C13663BF-A73B-40ED-8A98-BD86D6AB10F9}" type="presOf" srcId="{3F4BF3BD-C079-4B63-9285-A37D080909CD}" destId="{07E8E9CB-748E-4C9E-82EB-62CFD38037AF}" srcOrd="0" destOrd="0" presId="urn:microsoft.com/office/officeart/2005/8/layout/vList2"/>
    <dgm:cxn modelId="{725058E7-B474-4FFF-8A98-868F9964F100}" type="presParOf" srcId="{E425785A-4E10-4F33-A00D-5348C1F1018E}" destId="{761CE8FF-2765-4542-BEAD-18162385BF55}" srcOrd="0" destOrd="0" presId="urn:microsoft.com/office/officeart/2005/8/layout/vList2"/>
    <dgm:cxn modelId="{EA639645-0791-45C6-8168-5C3374AD6C8B}" type="presParOf" srcId="{E425785A-4E10-4F33-A00D-5348C1F1018E}" destId="{07E8E9CB-748E-4C9E-82EB-62CFD38037A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1D73A7CC-773E-425A-8749-1C105165D967}" type="doc">
      <dgm:prSet loTypeId="urn:microsoft.com/office/officeart/2005/8/layout/process3" loCatId="process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32D1F5C9-942A-4E46-BB01-16FFC83AD9D5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وضع قانون </a:t>
          </a:r>
          <a:r>
            <a:rPr lang="en-US" dirty="0" smtClean="0">
              <a:cs typeface="B Titr" pitchFamily="2" charset="-78"/>
            </a:rPr>
            <a:t>Glass-</a:t>
          </a:r>
          <a:r>
            <a:rPr lang="en-US" dirty="0" err="1" smtClean="0">
              <a:cs typeface="B Titr" pitchFamily="2" charset="-78"/>
            </a:rPr>
            <a:t>Steagall</a:t>
          </a:r>
          <a:r>
            <a:rPr lang="en-US" dirty="0" smtClean="0">
              <a:cs typeface="B Titr" pitchFamily="2" charset="-78"/>
            </a:rPr>
            <a:t> </a:t>
          </a:r>
          <a:r>
            <a:rPr lang="fa-IR" dirty="0" smtClean="0">
              <a:cs typeface="B Titr" pitchFamily="2" charset="-78"/>
            </a:rPr>
            <a:t> (1933)</a:t>
          </a:r>
          <a:endParaRPr lang="en-US" dirty="0">
            <a:cs typeface="B Titr" pitchFamily="2" charset="-78"/>
          </a:endParaRPr>
        </a:p>
      </dgm:t>
    </dgm:pt>
    <dgm:pt modelId="{FC3A156E-A458-4A24-A6D6-34CF4B2F9813}" type="parTrans" cxnId="{7B00D438-4E89-4644-9EB8-B3C3F2D7349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C8B1479-76DB-4DC1-9DCD-610DE69363A5}" type="sibTrans" cxnId="{7B00D438-4E89-4644-9EB8-B3C3F2D7349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97F13DE-6EE8-41CA-BD06-B04FAC25902A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بر اساس این قانون حوزۀ فعالیت‌های بانک‌‌داری تجاری و بانک‌داری سرمایه‌‌گذاری از هم جدا می‌شد</a:t>
          </a:r>
          <a:r>
            <a:rPr lang="en-US" dirty="0" smtClean="0">
              <a:cs typeface="B Zar" pitchFamily="2" charset="-78"/>
            </a:rPr>
            <a:t>.</a:t>
          </a:r>
          <a:endParaRPr lang="en-US" dirty="0">
            <a:cs typeface="B Zar" pitchFamily="2" charset="-78"/>
          </a:endParaRPr>
        </a:p>
      </dgm:t>
    </dgm:pt>
    <dgm:pt modelId="{CADF4DA3-BA18-4F57-A41E-6294C44D381B}" type="parTrans" cxnId="{BEF2EFA5-581E-4DC7-AD27-D8F1EEB60CB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33F4745-6080-498D-B9F4-C83AA3DB1929}" type="sibTrans" cxnId="{BEF2EFA5-581E-4DC7-AD27-D8F1EEB60CB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9E50EAE-D46E-4FA3-A0B6-9365F502FA1E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لغو قانون </a:t>
          </a:r>
          <a:r>
            <a:rPr lang="en-US" dirty="0" smtClean="0">
              <a:cs typeface="B Titr" pitchFamily="2" charset="-78"/>
            </a:rPr>
            <a:t>Glass-</a:t>
          </a:r>
          <a:r>
            <a:rPr lang="en-US" dirty="0" err="1" smtClean="0">
              <a:cs typeface="B Titr" pitchFamily="2" charset="-78"/>
            </a:rPr>
            <a:t>Steagall</a:t>
          </a:r>
          <a:r>
            <a:rPr lang="en-US" dirty="0" smtClean="0">
              <a:cs typeface="B Titr" pitchFamily="2" charset="-78"/>
            </a:rPr>
            <a:t> </a:t>
          </a:r>
          <a:r>
            <a:rPr lang="fa-IR" dirty="0" smtClean="0">
              <a:cs typeface="B Titr" pitchFamily="2" charset="-78"/>
            </a:rPr>
            <a:t> (1999)</a:t>
          </a:r>
          <a:endParaRPr lang="en-US" dirty="0">
            <a:cs typeface="B Titr" pitchFamily="2" charset="-78"/>
          </a:endParaRPr>
        </a:p>
      </dgm:t>
    </dgm:pt>
    <dgm:pt modelId="{C5F30D11-1F73-4ED9-AE09-9C7FD60F345D}" type="parTrans" cxnId="{6895B114-D513-4879-BD04-7DC4FA7A09B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3FD8B3D-73F0-4794-BA75-126168F4E8EB}" type="sibTrans" cxnId="{6895B114-D513-4879-BD04-7DC4FA7A09B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EAD0E40-42D3-459B-8A1B-C7EB5B00989A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با لغو این قانون بانک‌های تجاری به‌طور گسترده‌ای وارد حوزۀ فعالیت بانک‌های سرمایه‌گذاری شدند.</a:t>
          </a:r>
          <a:endParaRPr lang="fa-IR" dirty="0">
            <a:cs typeface="B Zar" pitchFamily="2" charset="-78"/>
          </a:endParaRPr>
        </a:p>
      </dgm:t>
    </dgm:pt>
    <dgm:pt modelId="{5CB99FD9-BDA0-4A15-BF7A-8D5DFC00CFD6}" type="parTrans" cxnId="{C6BF3419-808A-4AFF-9C01-F7D25A65A0E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455F46C-70D4-44AD-9BCA-965A626FB45C}" type="sibTrans" cxnId="{C6BF3419-808A-4AFF-9C01-F7D25A65A0E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15C4EE9-088E-4A88-BBB6-8302D300FCB0}" type="pres">
      <dgm:prSet presAssocID="{1D73A7CC-773E-425A-8749-1C105165D96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4B929B-294D-4361-8264-C52F89AFE86D}" type="pres">
      <dgm:prSet presAssocID="{32D1F5C9-942A-4E46-BB01-16FFC83AD9D5}" presName="composite" presStyleCnt="0"/>
      <dgm:spPr/>
      <dgm:t>
        <a:bodyPr/>
        <a:lstStyle/>
        <a:p>
          <a:endParaRPr lang="en-US"/>
        </a:p>
      </dgm:t>
    </dgm:pt>
    <dgm:pt modelId="{A6FF0B06-5669-4DAE-B024-6747818D932B}" type="pres">
      <dgm:prSet presAssocID="{32D1F5C9-942A-4E46-BB01-16FFC83AD9D5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6E0E0F-969A-4892-81E0-64C98005C0C5}" type="pres">
      <dgm:prSet presAssocID="{32D1F5C9-942A-4E46-BB01-16FFC83AD9D5}" presName="parSh" presStyleLbl="node1" presStyleIdx="0" presStyleCnt="2" custLinFactX="59869" custLinFactNeighborX="100000"/>
      <dgm:spPr/>
      <dgm:t>
        <a:bodyPr/>
        <a:lstStyle/>
        <a:p>
          <a:endParaRPr lang="en-US"/>
        </a:p>
      </dgm:t>
    </dgm:pt>
    <dgm:pt modelId="{163CA697-650B-4909-91C6-D54CB76941CC}" type="pres">
      <dgm:prSet presAssocID="{32D1F5C9-942A-4E46-BB01-16FFC83AD9D5}" presName="desTx" presStyleLbl="fgAcc1" presStyleIdx="0" presStyleCnt="2" custLinFactX="59869" custLinFactNeighborX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817393-D288-494B-8264-DA3F7961E9AB}" type="pres">
      <dgm:prSet presAssocID="{4C8B1479-76DB-4DC1-9DCD-610DE69363A5}" presName="sibTrans" presStyleLbl="sibTrans2D1" presStyleIdx="0" presStyleCnt="1"/>
      <dgm:spPr/>
      <dgm:t>
        <a:bodyPr/>
        <a:lstStyle/>
        <a:p>
          <a:endParaRPr lang="en-US"/>
        </a:p>
      </dgm:t>
    </dgm:pt>
    <dgm:pt modelId="{877582A7-A3D6-4046-9B6E-DB87DDFA60C5}" type="pres">
      <dgm:prSet presAssocID="{4C8B1479-76DB-4DC1-9DCD-610DE69363A5}" presName="connTx" presStyleLbl="sibTrans2D1" presStyleIdx="0" presStyleCnt="1"/>
      <dgm:spPr/>
      <dgm:t>
        <a:bodyPr/>
        <a:lstStyle/>
        <a:p>
          <a:endParaRPr lang="en-US"/>
        </a:p>
      </dgm:t>
    </dgm:pt>
    <dgm:pt modelId="{4FDE0EEC-797B-4678-B1F5-C68A8851B1A0}" type="pres">
      <dgm:prSet presAssocID="{09E50EAE-D46E-4FA3-A0B6-9365F502FA1E}" presName="composite" presStyleCnt="0"/>
      <dgm:spPr/>
      <dgm:t>
        <a:bodyPr/>
        <a:lstStyle/>
        <a:p>
          <a:endParaRPr lang="en-US"/>
        </a:p>
      </dgm:t>
    </dgm:pt>
    <dgm:pt modelId="{A151DB47-17D6-455C-80C3-877AB1396887}" type="pres">
      <dgm:prSet presAssocID="{09E50EAE-D46E-4FA3-A0B6-9365F502FA1E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A2DDAF-7BFD-4EC0-BE54-CAFA7BD59B4C}" type="pres">
      <dgm:prSet presAssocID="{09E50EAE-D46E-4FA3-A0B6-9365F502FA1E}" presName="parSh" presStyleLbl="node1" presStyleIdx="1" presStyleCnt="2" custLinFactX="-60755" custLinFactNeighborX="-100000"/>
      <dgm:spPr/>
      <dgm:t>
        <a:bodyPr/>
        <a:lstStyle/>
        <a:p>
          <a:endParaRPr lang="en-US"/>
        </a:p>
      </dgm:t>
    </dgm:pt>
    <dgm:pt modelId="{C86864D0-852C-433F-AE00-B64087CE15DB}" type="pres">
      <dgm:prSet presAssocID="{09E50EAE-D46E-4FA3-A0B6-9365F502FA1E}" presName="desTx" presStyleLbl="fgAcc1" presStyleIdx="1" presStyleCnt="2" custLinFactX="-60755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BF3419-808A-4AFF-9C01-F7D25A65A0E6}" srcId="{09E50EAE-D46E-4FA3-A0B6-9365F502FA1E}" destId="{0EAD0E40-42D3-459B-8A1B-C7EB5B00989A}" srcOrd="0" destOrd="0" parTransId="{5CB99FD9-BDA0-4A15-BF7A-8D5DFC00CFD6}" sibTransId="{4455F46C-70D4-44AD-9BCA-965A626FB45C}"/>
    <dgm:cxn modelId="{99A46E71-4B80-4853-9330-5E33527D9541}" type="presOf" srcId="{4C8B1479-76DB-4DC1-9DCD-610DE69363A5}" destId="{877582A7-A3D6-4046-9B6E-DB87DDFA60C5}" srcOrd="1" destOrd="0" presId="urn:microsoft.com/office/officeart/2005/8/layout/process3"/>
    <dgm:cxn modelId="{6384E564-6802-4583-9E1C-7562EC6B268F}" type="presOf" srcId="{09E50EAE-D46E-4FA3-A0B6-9365F502FA1E}" destId="{6DA2DDAF-7BFD-4EC0-BE54-CAFA7BD59B4C}" srcOrd="1" destOrd="0" presId="urn:microsoft.com/office/officeart/2005/8/layout/process3"/>
    <dgm:cxn modelId="{BEF2EFA5-581E-4DC7-AD27-D8F1EEB60CB3}" srcId="{32D1F5C9-942A-4E46-BB01-16FFC83AD9D5}" destId="{997F13DE-6EE8-41CA-BD06-B04FAC25902A}" srcOrd="0" destOrd="0" parTransId="{CADF4DA3-BA18-4F57-A41E-6294C44D381B}" sibTransId="{433F4745-6080-498D-B9F4-C83AA3DB1929}"/>
    <dgm:cxn modelId="{18CB5076-DDCE-4072-A143-1F11034220AD}" type="presOf" srcId="{1D73A7CC-773E-425A-8749-1C105165D967}" destId="{D15C4EE9-088E-4A88-BBB6-8302D300FCB0}" srcOrd="0" destOrd="0" presId="urn:microsoft.com/office/officeart/2005/8/layout/process3"/>
    <dgm:cxn modelId="{609B9CC6-ABAE-4002-A31A-487DE11F4E6B}" type="presOf" srcId="{4C8B1479-76DB-4DC1-9DCD-610DE69363A5}" destId="{F4817393-D288-494B-8264-DA3F7961E9AB}" srcOrd="0" destOrd="0" presId="urn:microsoft.com/office/officeart/2005/8/layout/process3"/>
    <dgm:cxn modelId="{6895B114-D513-4879-BD04-7DC4FA7A09BF}" srcId="{1D73A7CC-773E-425A-8749-1C105165D967}" destId="{09E50EAE-D46E-4FA3-A0B6-9365F502FA1E}" srcOrd="1" destOrd="0" parTransId="{C5F30D11-1F73-4ED9-AE09-9C7FD60F345D}" sibTransId="{03FD8B3D-73F0-4794-BA75-126168F4E8EB}"/>
    <dgm:cxn modelId="{7B00D438-4E89-4644-9EB8-B3C3F2D73496}" srcId="{1D73A7CC-773E-425A-8749-1C105165D967}" destId="{32D1F5C9-942A-4E46-BB01-16FFC83AD9D5}" srcOrd="0" destOrd="0" parTransId="{FC3A156E-A458-4A24-A6D6-34CF4B2F9813}" sibTransId="{4C8B1479-76DB-4DC1-9DCD-610DE69363A5}"/>
    <dgm:cxn modelId="{E4891DF0-F073-41DF-B497-0ABDBE835726}" type="presOf" srcId="{32D1F5C9-942A-4E46-BB01-16FFC83AD9D5}" destId="{EF6E0E0F-969A-4892-81E0-64C98005C0C5}" srcOrd="1" destOrd="0" presId="urn:microsoft.com/office/officeart/2005/8/layout/process3"/>
    <dgm:cxn modelId="{C2B0FDE5-8B2C-4440-A7A9-C30CCEFE022C}" type="presOf" srcId="{32D1F5C9-942A-4E46-BB01-16FFC83AD9D5}" destId="{A6FF0B06-5669-4DAE-B024-6747818D932B}" srcOrd="0" destOrd="0" presId="urn:microsoft.com/office/officeart/2005/8/layout/process3"/>
    <dgm:cxn modelId="{B8EED0DB-BCA1-4012-BADB-00F6D0342709}" type="presOf" srcId="{997F13DE-6EE8-41CA-BD06-B04FAC25902A}" destId="{163CA697-650B-4909-91C6-D54CB76941CC}" srcOrd="0" destOrd="0" presId="urn:microsoft.com/office/officeart/2005/8/layout/process3"/>
    <dgm:cxn modelId="{BC3D1F06-AB8E-4F1E-98F9-B1974FE860F6}" type="presOf" srcId="{09E50EAE-D46E-4FA3-A0B6-9365F502FA1E}" destId="{A151DB47-17D6-455C-80C3-877AB1396887}" srcOrd="0" destOrd="0" presId="urn:microsoft.com/office/officeart/2005/8/layout/process3"/>
    <dgm:cxn modelId="{4668D09F-9AF6-42C2-906A-359427F6063F}" type="presOf" srcId="{0EAD0E40-42D3-459B-8A1B-C7EB5B00989A}" destId="{C86864D0-852C-433F-AE00-B64087CE15DB}" srcOrd="0" destOrd="0" presId="urn:microsoft.com/office/officeart/2005/8/layout/process3"/>
    <dgm:cxn modelId="{1DEFC1B4-64C6-4025-9FB9-0BB0AAABF5D9}" type="presParOf" srcId="{D15C4EE9-088E-4A88-BBB6-8302D300FCB0}" destId="{3C4B929B-294D-4361-8264-C52F89AFE86D}" srcOrd="0" destOrd="0" presId="urn:microsoft.com/office/officeart/2005/8/layout/process3"/>
    <dgm:cxn modelId="{A1FF7002-D186-42C9-B3C8-42FEDB8AA5C4}" type="presParOf" srcId="{3C4B929B-294D-4361-8264-C52F89AFE86D}" destId="{A6FF0B06-5669-4DAE-B024-6747818D932B}" srcOrd="0" destOrd="0" presId="urn:microsoft.com/office/officeart/2005/8/layout/process3"/>
    <dgm:cxn modelId="{22E22017-C185-4B3A-8BE1-AA31D16DA7AC}" type="presParOf" srcId="{3C4B929B-294D-4361-8264-C52F89AFE86D}" destId="{EF6E0E0F-969A-4892-81E0-64C98005C0C5}" srcOrd="1" destOrd="0" presId="urn:microsoft.com/office/officeart/2005/8/layout/process3"/>
    <dgm:cxn modelId="{FF7FB9C6-1A42-4957-8739-0300A58EF389}" type="presParOf" srcId="{3C4B929B-294D-4361-8264-C52F89AFE86D}" destId="{163CA697-650B-4909-91C6-D54CB76941CC}" srcOrd="2" destOrd="0" presId="urn:microsoft.com/office/officeart/2005/8/layout/process3"/>
    <dgm:cxn modelId="{07BA8DD3-1D0C-47F9-9889-EB1B93C1AA0F}" type="presParOf" srcId="{D15C4EE9-088E-4A88-BBB6-8302D300FCB0}" destId="{F4817393-D288-494B-8264-DA3F7961E9AB}" srcOrd="1" destOrd="0" presId="urn:microsoft.com/office/officeart/2005/8/layout/process3"/>
    <dgm:cxn modelId="{F024BDE4-47BF-4D6A-8F8D-E28DAE2659B3}" type="presParOf" srcId="{F4817393-D288-494B-8264-DA3F7961E9AB}" destId="{877582A7-A3D6-4046-9B6E-DB87DDFA60C5}" srcOrd="0" destOrd="0" presId="urn:microsoft.com/office/officeart/2005/8/layout/process3"/>
    <dgm:cxn modelId="{DFC752E6-9596-46AA-BABB-3FFA80545105}" type="presParOf" srcId="{D15C4EE9-088E-4A88-BBB6-8302D300FCB0}" destId="{4FDE0EEC-797B-4678-B1F5-C68A8851B1A0}" srcOrd="2" destOrd="0" presId="urn:microsoft.com/office/officeart/2005/8/layout/process3"/>
    <dgm:cxn modelId="{7E936A85-02CA-4684-AA86-E761E623C29A}" type="presParOf" srcId="{4FDE0EEC-797B-4678-B1F5-C68A8851B1A0}" destId="{A151DB47-17D6-455C-80C3-877AB1396887}" srcOrd="0" destOrd="0" presId="urn:microsoft.com/office/officeart/2005/8/layout/process3"/>
    <dgm:cxn modelId="{FEC04441-0D9E-459F-A969-8F6027D83065}" type="presParOf" srcId="{4FDE0EEC-797B-4678-B1F5-C68A8851B1A0}" destId="{6DA2DDAF-7BFD-4EC0-BE54-CAFA7BD59B4C}" srcOrd="1" destOrd="0" presId="urn:microsoft.com/office/officeart/2005/8/layout/process3"/>
    <dgm:cxn modelId="{00AD9E9D-D4E5-484E-B3C7-412AB749E762}" type="presParOf" srcId="{4FDE0EEC-797B-4678-B1F5-C68A8851B1A0}" destId="{C86864D0-852C-433F-AE00-B64087CE15DB}" srcOrd="2" destOrd="0" presId="urn:microsoft.com/office/officeart/2005/8/layout/process3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64C19902-5581-4736-BAE5-B49B320F7DCA}" type="doc">
      <dgm:prSet loTypeId="urn:microsoft.com/office/officeart/2005/8/layout/lProcess2" loCatId="list" qsTypeId="urn:microsoft.com/office/officeart/2005/8/quickstyle/3d2" qsCatId="3D" csTypeId="urn:microsoft.com/office/officeart/2005/8/colors/accent2_4" csCatId="accent2" phldr="1"/>
      <dgm:spPr/>
      <dgm:t>
        <a:bodyPr/>
        <a:lstStyle/>
        <a:p>
          <a:pPr rtl="1"/>
          <a:endParaRPr lang="fa-IR"/>
        </a:p>
      </dgm:t>
    </dgm:pt>
    <dgm:pt modelId="{8CD26827-FC1A-4D40-96A1-0D08C15A16C7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برخی از اقتصاددانان معتقدند:</a:t>
          </a:r>
          <a:endParaRPr lang="fa-IR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F6362383-CF46-4FDE-A53D-6802D787D9AD}" type="parTrans" cxnId="{C30AFCCA-F319-403D-8A21-51F8288EFB7B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8573C326-7BDA-4470-A747-6DB853FC26D3}" type="sibTrans" cxnId="{C30AFCCA-F319-403D-8A21-51F8288EFB7B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C5512315-76EF-4555-B4EC-7DB5213A7EDE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لغو این قانون به بحران اخیر دامن زده است چراکه فرهنگ ریسک‌پذیر بانک‌های سرمایه‌گذاری بر فرهنگ محافظه‌کار بانک‌های تجاری مسلط شده و تقبل سطوح ریسک و اهرم بالاتر بانک‌های تجاری را به‌همراه داشته است.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CA336DFA-FA90-4136-9235-75144D957732}" type="parTrans" cxnId="{56ADCD2A-730A-4563-BEA5-F82144A62FF8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24371F20-25EB-4B28-A20A-FC34310567D7}" type="sibTrans" cxnId="{56ADCD2A-730A-4563-BEA5-F82144A62FF8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FA838E36-E168-4C00-8840-A1D2DBEC76FC}" type="pres">
      <dgm:prSet presAssocID="{64C19902-5581-4736-BAE5-B49B320F7DC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07DD014C-242E-4644-810A-EC0C55B878F4}" type="pres">
      <dgm:prSet presAssocID="{8CD26827-FC1A-4D40-96A1-0D08C15A16C7}" presName="compNode" presStyleCnt="0"/>
      <dgm:spPr/>
    </dgm:pt>
    <dgm:pt modelId="{EE4FBF45-3A18-48BB-8C9B-23501488F924}" type="pres">
      <dgm:prSet presAssocID="{8CD26827-FC1A-4D40-96A1-0D08C15A16C7}" presName="aNode" presStyleLbl="bgShp" presStyleIdx="0" presStyleCnt="1"/>
      <dgm:spPr/>
      <dgm:t>
        <a:bodyPr/>
        <a:lstStyle/>
        <a:p>
          <a:pPr rtl="1"/>
          <a:endParaRPr lang="fa-IR"/>
        </a:p>
      </dgm:t>
    </dgm:pt>
    <dgm:pt modelId="{128363E3-033D-4F38-8C2A-E5491E7C0734}" type="pres">
      <dgm:prSet presAssocID="{8CD26827-FC1A-4D40-96A1-0D08C15A16C7}" presName="textNode" presStyleLbl="bgShp" presStyleIdx="0" presStyleCnt="1"/>
      <dgm:spPr/>
      <dgm:t>
        <a:bodyPr/>
        <a:lstStyle/>
        <a:p>
          <a:pPr rtl="1"/>
          <a:endParaRPr lang="fa-IR"/>
        </a:p>
      </dgm:t>
    </dgm:pt>
    <dgm:pt modelId="{B9F9E1FB-28C4-4423-92CB-5D7E45B4E977}" type="pres">
      <dgm:prSet presAssocID="{8CD26827-FC1A-4D40-96A1-0D08C15A16C7}" presName="compChildNode" presStyleCnt="0"/>
      <dgm:spPr/>
    </dgm:pt>
    <dgm:pt modelId="{D832C3C4-9899-4EAE-8B05-8F03695C0A3A}" type="pres">
      <dgm:prSet presAssocID="{8CD26827-FC1A-4D40-96A1-0D08C15A16C7}" presName="theInnerList" presStyleCnt="0"/>
      <dgm:spPr/>
    </dgm:pt>
    <dgm:pt modelId="{177B6631-1B2B-43AE-8DCD-4292AE4E0B3F}" type="pres">
      <dgm:prSet presAssocID="{C5512315-76EF-4555-B4EC-7DB5213A7EDE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3B46CEC5-0F7C-431E-A514-02FE56FDCD84}" type="presOf" srcId="{C5512315-76EF-4555-B4EC-7DB5213A7EDE}" destId="{177B6631-1B2B-43AE-8DCD-4292AE4E0B3F}" srcOrd="0" destOrd="0" presId="urn:microsoft.com/office/officeart/2005/8/layout/lProcess2"/>
    <dgm:cxn modelId="{56ADCD2A-730A-4563-BEA5-F82144A62FF8}" srcId="{8CD26827-FC1A-4D40-96A1-0D08C15A16C7}" destId="{C5512315-76EF-4555-B4EC-7DB5213A7EDE}" srcOrd="0" destOrd="0" parTransId="{CA336DFA-FA90-4136-9235-75144D957732}" sibTransId="{24371F20-25EB-4B28-A20A-FC34310567D7}"/>
    <dgm:cxn modelId="{64C46264-1425-41A9-AB09-CD0388B75150}" type="presOf" srcId="{8CD26827-FC1A-4D40-96A1-0D08C15A16C7}" destId="{128363E3-033D-4F38-8C2A-E5491E7C0734}" srcOrd="1" destOrd="0" presId="urn:microsoft.com/office/officeart/2005/8/layout/lProcess2"/>
    <dgm:cxn modelId="{C30AFCCA-F319-403D-8A21-51F8288EFB7B}" srcId="{64C19902-5581-4736-BAE5-B49B320F7DCA}" destId="{8CD26827-FC1A-4D40-96A1-0D08C15A16C7}" srcOrd="0" destOrd="0" parTransId="{F6362383-CF46-4FDE-A53D-6802D787D9AD}" sibTransId="{8573C326-7BDA-4470-A747-6DB853FC26D3}"/>
    <dgm:cxn modelId="{B7CDB7C9-8991-4613-BACD-310F20873775}" type="presOf" srcId="{64C19902-5581-4736-BAE5-B49B320F7DCA}" destId="{FA838E36-E168-4C00-8840-A1D2DBEC76FC}" srcOrd="0" destOrd="0" presId="urn:microsoft.com/office/officeart/2005/8/layout/lProcess2"/>
    <dgm:cxn modelId="{1F174537-DCBC-4048-BE65-7DD834D45BD6}" type="presOf" srcId="{8CD26827-FC1A-4D40-96A1-0D08C15A16C7}" destId="{EE4FBF45-3A18-48BB-8C9B-23501488F924}" srcOrd="0" destOrd="0" presId="urn:microsoft.com/office/officeart/2005/8/layout/lProcess2"/>
    <dgm:cxn modelId="{D4D2800B-D97A-43A6-B915-F4AE7127D0B3}" type="presParOf" srcId="{FA838E36-E168-4C00-8840-A1D2DBEC76FC}" destId="{07DD014C-242E-4644-810A-EC0C55B878F4}" srcOrd="0" destOrd="0" presId="urn:microsoft.com/office/officeart/2005/8/layout/lProcess2"/>
    <dgm:cxn modelId="{67A8843B-C84E-47B8-B8CF-BEA3901A2DEB}" type="presParOf" srcId="{07DD014C-242E-4644-810A-EC0C55B878F4}" destId="{EE4FBF45-3A18-48BB-8C9B-23501488F924}" srcOrd="0" destOrd="0" presId="urn:microsoft.com/office/officeart/2005/8/layout/lProcess2"/>
    <dgm:cxn modelId="{183F26AC-A8F1-48D7-9772-C85D57C751E8}" type="presParOf" srcId="{07DD014C-242E-4644-810A-EC0C55B878F4}" destId="{128363E3-033D-4F38-8C2A-E5491E7C0734}" srcOrd="1" destOrd="0" presId="urn:microsoft.com/office/officeart/2005/8/layout/lProcess2"/>
    <dgm:cxn modelId="{82454EA1-292E-4AE3-8CCC-5CB14D145F2F}" type="presParOf" srcId="{07DD014C-242E-4644-810A-EC0C55B878F4}" destId="{B9F9E1FB-28C4-4423-92CB-5D7E45B4E977}" srcOrd="2" destOrd="0" presId="urn:microsoft.com/office/officeart/2005/8/layout/lProcess2"/>
    <dgm:cxn modelId="{93E9B368-275D-40F6-99F4-A2B2CA177FCD}" type="presParOf" srcId="{B9F9E1FB-28C4-4423-92CB-5D7E45B4E977}" destId="{D832C3C4-9899-4EAE-8B05-8F03695C0A3A}" srcOrd="0" destOrd="0" presId="urn:microsoft.com/office/officeart/2005/8/layout/lProcess2"/>
    <dgm:cxn modelId="{3B189C88-D353-4D23-AE1C-A6D6D119A9EC}" type="presParOf" srcId="{D832C3C4-9899-4EAE-8B05-8F03695C0A3A}" destId="{177B6631-1B2B-43AE-8DCD-4292AE4E0B3F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49E10CD6-A113-45E0-8A5D-1184B04DB813}" type="doc">
      <dgm:prSet loTypeId="urn:microsoft.com/office/officeart/2005/8/layout/equation1" loCatId="process" qsTypeId="urn:microsoft.com/office/officeart/2005/8/quickstyle/3d1" qsCatId="3D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E4E3024-2F1B-40DB-B9B7-3DB1680F18AC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بانک‌های سرمایه‌گذاری</a:t>
          </a:r>
          <a:endParaRPr lang="en-US" dirty="0">
            <a:cs typeface="B Titr" pitchFamily="2" charset="-78"/>
          </a:endParaRPr>
        </a:p>
      </dgm:t>
    </dgm:pt>
    <dgm:pt modelId="{2602CE59-D7B6-4248-8E26-B54C85C90219}" type="parTrans" cxnId="{4C684DC9-BB65-4F2B-87D3-B39FC09F54CE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9E88F16B-FB96-4A89-8E12-D8FFA704E675}" type="sibTrans" cxnId="{4C684DC9-BB65-4F2B-87D3-B39FC09F54CE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8A86B6D5-A4EF-427C-93A7-B81A31131E3F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شرکت‌های تأمین سرمایه</a:t>
          </a:r>
          <a:endParaRPr lang="en-US" dirty="0">
            <a:cs typeface="B Titr" pitchFamily="2" charset="-78"/>
          </a:endParaRPr>
        </a:p>
      </dgm:t>
    </dgm:pt>
    <dgm:pt modelId="{AF625FD9-E718-46F4-94E5-A9CBC0D5EA46}" type="parTrans" cxnId="{6F7F982F-F170-4543-B17B-55DD18EABDB1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AE9A6218-37BF-4E5C-999D-98A4C58F78F0}" type="sibTrans" cxnId="{6F7F982F-F170-4543-B17B-55DD18EABDB1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9F13314A-1FE1-4FF3-A158-E96C9AB55B04}" type="pres">
      <dgm:prSet presAssocID="{49E10CD6-A113-45E0-8A5D-1184B04DB813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066555-1432-4C75-86A4-D7744968C441}" type="pres">
      <dgm:prSet presAssocID="{1E4E3024-2F1B-40DB-B9B7-3DB1680F18A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019A01-FCAA-421B-8B8A-A4AE1261351F}" type="pres">
      <dgm:prSet presAssocID="{9E88F16B-FB96-4A89-8E12-D8FFA704E675}" presName="spacerL" presStyleCnt="0"/>
      <dgm:spPr/>
      <dgm:t>
        <a:bodyPr/>
        <a:lstStyle/>
        <a:p>
          <a:endParaRPr lang="en-US"/>
        </a:p>
      </dgm:t>
    </dgm:pt>
    <dgm:pt modelId="{EC9EA24B-51B0-4AD6-AE15-424659867F97}" type="pres">
      <dgm:prSet presAssocID="{9E88F16B-FB96-4A89-8E12-D8FFA704E675}" presName="sibTrans" presStyleLbl="sibTrans2D1" presStyleIdx="0" presStyleCnt="1"/>
      <dgm:spPr/>
      <dgm:t>
        <a:bodyPr/>
        <a:lstStyle/>
        <a:p>
          <a:endParaRPr lang="en-US"/>
        </a:p>
      </dgm:t>
    </dgm:pt>
    <dgm:pt modelId="{3526D0B8-F95E-4908-94C6-9521E239F1A0}" type="pres">
      <dgm:prSet presAssocID="{9E88F16B-FB96-4A89-8E12-D8FFA704E675}" presName="spacerR" presStyleCnt="0"/>
      <dgm:spPr/>
      <dgm:t>
        <a:bodyPr/>
        <a:lstStyle/>
        <a:p>
          <a:endParaRPr lang="en-US"/>
        </a:p>
      </dgm:t>
    </dgm:pt>
    <dgm:pt modelId="{1479C5EE-875B-4BE2-89E1-084FBA4D1B14}" type="pres">
      <dgm:prSet presAssocID="{8A86B6D5-A4EF-427C-93A7-B81A31131E3F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B018B8-0B99-4A40-BD9E-4D9F3014AF36}" type="presOf" srcId="{1E4E3024-2F1B-40DB-B9B7-3DB1680F18AC}" destId="{75066555-1432-4C75-86A4-D7744968C441}" srcOrd="0" destOrd="0" presId="urn:microsoft.com/office/officeart/2005/8/layout/equation1"/>
    <dgm:cxn modelId="{581EC483-E276-4365-B2EE-BF459E429730}" type="presOf" srcId="{8A86B6D5-A4EF-427C-93A7-B81A31131E3F}" destId="{1479C5EE-875B-4BE2-89E1-084FBA4D1B14}" srcOrd="0" destOrd="0" presId="urn:microsoft.com/office/officeart/2005/8/layout/equation1"/>
    <dgm:cxn modelId="{4C684DC9-BB65-4F2B-87D3-B39FC09F54CE}" srcId="{49E10CD6-A113-45E0-8A5D-1184B04DB813}" destId="{1E4E3024-2F1B-40DB-B9B7-3DB1680F18AC}" srcOrd="0" destOrd="0" parTransId="{2602CE59-D7B6-4248-8E26-B54C85C90219}" sibTransId="{9E88F16B-FB96-4A89-8E12-D8FFA704E675}"/>
    <dgm:cxn modelId="{AC7D6DDF-9D38-4E9F-9659-7B939DA5C0B5}" type="presOf" srcId="{9E88F16B-FB96-4A89-8E12-D8FFA704E675}" destId="{EC9EA24B-51B0-4AD6-AE15-424659867F97}" srcOrd="0" destOrd="0" presId="urn:microsoft.com/office/officeart/2005/8/layout/equation1"/>
    <dgm:cxn modelId="{6F7F982F-F170-4543-B17B-55DD18EABDB1}" srcId="{49E10CD6-A113-45E0-8A5D-1184B04DB813}" destId="{8A86B6D5-A4EF-427C-93A7-B81A31131E3F}" srcOrd="1" destOrd="0" parTransId="{AF625FD9-E718-46F4-94E5-A9CBC0D5EA46}" sibTransId="{AE9A6218-37BF-4E5C-999D-98A4C58F78F0}"/>
    <dgm:cxn modelId="{7AD81F77-F483-4714-88E7-7CB06830EBEB}" type="presOf" srcId="{49E10CD6-A113-45E0-8A5D-1184B04DB813}" destId="{9F13314A-1FE1-4FF3-A158-E96C9AB55B04}" srcOrd="0" destOrd="0" presId="urn:microsoft.com/office/officeart/2005/8/layout/equation1"/>
    <dgm:cxn modelId="{9B4A2B94-1586-476A-A769-DAC0FB1943E4}" type="presParOf" srcId="{9F13314A-1FE1-4FF3-A158-E96C9AB55B04}" destId="{75066555-1432-4C75-86A4-D7744968C441}" srcOrd="0" destOrd="0" presId="urn:microsoft.com/office/officeart/2005/8/layout/equation1"/>
    <dgm:cxn modelId="{AFE8318A-D867-4D41-8A98-D90D2B409DDA}" type="presParOf" srcId="{9F13314A-1FE1-4FF3-A158-E96C9AB55B04}" destId="{A3019A01-FCAA-421B-8B8A-A4AE1261351F}" srcOrd="1" destOrd="0" presId="urn:microsoft.com/office/officeart/2005/8/layout/equation1"/>
    <dgm:cxn modelId="{20DD1179-D370-4840-B544-09A971A19B7D}" type="presParOf" srcId="{9F13314A-1FE1-4FF3-A158-E96C9AB55B04}" destId="{EC9EA24B-51B0-4AD6-AE15-424659867F97}" srcOrd="2" destOrd="0" presId="urn:microsoft.com/office/officeart/2005/8/layout/equation1"/>
    <dgm:cxn modelId="{8346AFA4-4CFF-4FD6-8575-4F323F9E385E}" type="presParOf" srcId="{9F13314A-1FE1-4FF3-A158-E96C9AB55B04}" destId="{3526D0B8-F95E-4908-94C6-9521E239F1A0}" srcOrd="3" destOrd="0" presId="urn:microsoft.com/office/officeart/2005/8/layout/equation1"/>
    <dgm:cxn modelId="{F6EF7126-5D1E-421A-9F23-1EDCE9885220}" type="presParOf" srcId="{9F13314A-1FE1-4FF3-A158-E96C9AB55B04}" destId="{1479C5EE-875B-4BE2-89E1-084FBA4D1B14}" srcOrd="4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1B6CAE92-EC26-43C4-8807-B2AC51254BCB}" type="doc">
      <dgm:prSet loTypeId="urn:microsoft.com/office/officeart/2005/8/layout/process3" loCatId="process" qsTypeId="urn:microsoft.com/office/officeart/2005/8/quickstyle/3d1" qsCatId="3D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CB4EAFE-8FB3-4CC4-8AFE-30D7D1B3FDD8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تعریف</a:t>
          </a:r>
          <a:endParaRPr lang="en-US" dirty="0">
            <a:cs typeface="B Titr" pitchFamily="2" charset="-78"/>
          </a:endParaRPr>
        </a:p>
      </dgm:t>
    </dgm:pt>
    <dgm:pt modelId="{47E2B4ED-3EBF-49A8-8A39-BB4822E0F61C}" type="parTrans" cxnId="{3CD24194-D532-4078-80EF-6DD7537503EB}">
      <dgm:prSet/>
      <dgm:spPr/>
      <dgm:t>
        <a:bodyPr/>
        <a:lstStyle/>
        <a:p>
          <a:endParaRPr lang="en-US"/>
        </a:p>
      </dgm:t>
    </dgm:pt>
    <dgm:pt modelId="{B1D6DDC7-B2D8-4A47-A8A4-16269BC0BFE5}" type="sibTrans" cxnId="{3CD24194-D532-4078-80EF-6DD7537503EB}">
      <dgm:prSet/>
      <dgm:spPr/>
      <dgm:t>
        <a:bodyPr/>
        <a:lstStyle/>
        <a:p>
          <a:endParaRPr lang="en-US"/>
        </a:p>
      </dgm:t>
    </dgm:pt>
    <dgm:pt modelId="{16CB92C2-F378-4890-A1D2-35225E605D43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شرکت‌های تأمین سرمایه نهادهای مالی‌ای هستند كه معاملات بازار سرمايه را تسهيل می‌كنند.</a:t>
          </a:r>
          <a:endParaRPr lang="fa-IR" dirty="0">
            <a:cs typeface="B Zar" pitchFamily="2" charset="-78"/>
          </a:endParaRPr>
        </a:p>
      </dgm:t>
    </dgm:pt>
    <dgm:pt modelId="{8CFBFA22-0C11-4624-A1C4-90CDEE9F7623}" type="parTrans" cxnId="{7A37DA5D-8FE3-4CBA-B6A4-601EE54CFCF5}">
      <dgm:prSet/>
      <dgm:spPr/>
      <dgm:t>
        <a:bodyPr/>
        <a:lstStyle/>
        <a:p>
          <a:endParaRPr lang="en-US"/>
        </a:p>
      </dgm:t>
    </dgm:pt>
    <dgm:pt modelId="{2AEC6A7D-7873-4B81-9FFD-D56F478C911B}" type="sibTrans" cxnId="{7A37DA5D-8FE3-4CBA-B6A4-601EE54CFCF5}">
      <dgm:prSet/>
      <dgm:spPr/>
      <dgm:t>
        <a:bodyPr/>
        <a:lstStyle/>
        <a:p>
          <a:endParaRPr lang="en-US"/>
        </a:p>
      </dgm:t>
    </dgm:pt>
    <dgm:pt modelId="{042A29B5-8660-40AC-AF16-8A1142606B66}" type="pres">
      <dgm:prSet presAssocID="{1B6CAE92-EC26-43C4-8807-B2AC51254BC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66D7F1-737B-412C-9D93-40E5CE8266ED}" type="pres">
      <dgm:prSet presAssocID="{8CB4EAFE-8FB3-4CC4-8AFE-30D7D1B3FDD8}" presName="composite" presStyleCnt="0"/>
      <dgm:spPr/>
    </dgm:pt>
    <dgm:pt modelId="{1FC4DE2B-7C80-48BB-8DCB-D69DB8D1AE01}" type="pres">
      <dgm:prSet presAssocID="{8CB4EAFE-8FB3-4CC4-8AFE-30D7D1B3FDD8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96CEDF-9714-4384-B08F-214D3BD1CC55}" type="pres">
      <dgm:prSet presAssocID="{8CB4EAFE-8FB3-4CC4-8AFE-30D7D1B3FDD8}" presName="parSh" presStyleLbl="node1" presStyleIdx="0" presStyleCnt="1"/>
      <dgm:spPr/>
      <dgm:t>
        <a:bodyPr/>
        <a:lstStyle/>
        <a:p>
          <a:endParaRPr lang="en-US"/>
        </a:p>
      </dgm:t>
    </dgm:pt>
    <dgm:pt modelId="{621486F4-2847-4824-B52D-3349D750781A}" type="pres">
      <dgm:prSet presAssocID="{8CB4EAFE-8FB3-4CC4-8AFE-30D7D1B3FDD8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37DA5D-8FE3-4CBA-B6A4-601EE54CFCF5}" srcId="{8CB4EAFE-8FB3-4CC4-8AFE-30D7D1B3FDD8}" destId="{16CB92C2-F378-4890-A1D2-35225E605D43}" srcOrd="0" destOrd="0" parTransId="{8CFBFA22-0C11-4624-A1C4-90CDEE9F7623}" sibTransId="{2AEC6A7D-7873-4B81-9FFD-D56F478C911B}"/>
    <dgm:cxn modelId="{A44B8320-D76C-4F43-8A5E-795DEAD4D2E8}" type="presOf" srcId="{16CB92C2-F378-4890-A1D2-35225E605D43}" destId="{621486F4-2847-4824-B52D-3349D750781A}" srcOrd="0" destOrd="0" presId="urn:microsoft.com/office/officeart/2005/8/layout/process3"/>
    <dgm:cxn modelId="{CEF83E67-CCAB-416C-BDA8-3536C66FAD10}" type="presOf" srcId="{8CB4EAFE-8FB3-4CC4-8AFE-30D7D1B3FDD8}" destId="{1FC4DE2B-7C80-48BB-8DCB-D69DB8D1AE01}" srcOrd="0" destOrd="0" presId="urn:microsoft.com/office/officeart/2005/8/layout/process3"/>
    <dgm:cxn modelId="{3CD24194-D532-4078-80EF-6DD7537503EB}" srcId="{1B6CAE92-EC26-43C4-8807-B2AC51254BCB}" destId="{8CB4EAFE-8FB3-4CC4-8AFE-30D7D1B3FDD8}" srcOrd="0" destOrd="0" parTransId="{47E2B4ED-3EBF-49A8-8A39-BB4822E0F61C}" sibTransId="{B1D6DDC7-B2D8-4A47-A8A4-16269BC0BFE5}"/>
    <dgm:cxn modelId="{7420FCED-ABFF-4D30-8D74-F9C39164E68A}" type="presOf" srcId="{1B6CAE92-EC26-43C4-8807-B2AC51254BCB}" destId="{042A29B5-8660-40AC-AF16-8A1142606B66}" srcOrd="0" destOrd="0" presId="urn:microsoft.com/office/officeart/2005/8/layout/process3"/>
    <dgm:cxn modelId="{75D1B464-A86F-4301-9F9A-95C085372AB7}" type="presOf" srcId="{8CB4EAFE-8FB3-4CC4-8AFE-30D7D1B3FDD8}" destId="{BC96CEDF-9714-4384-B08F-214D3BD1CC55}" srcOrd="1" destOrd="0" presId="urn:microsoft.com/office/officeart/2005/8/layout/process3"/>
    <dgm:cxn modelId="{9F8E28F6-4792-44FA-81DF-85DC7B650B19}" type="presParOf" srcId="{042A29B5-8660-40AC-AF16-8A1142606B66}" destId="{0F66D7F1-737B-412C-9D93-40E5CE8266ED}" srcOrd="0" destOrd="0" presId="urn:microsoft.com/office/officeart/2005/8/layout/process3"/>
    <dgm:cxn modelId="{D6A6F6A2-C456-4D5A-857A-5879194FF198}" type="presParOf" srcId="{0F66D7F1-737B-412C-9D93-40E5CE8266ED}" destId="{1FC4DE2B-7C80-48BB-8DCB-D69DB8D1AE01}" srcOrd="0" destOrd="0" presId="urn:microsoft.com/office/officeart/2005/8/layout/process3"/>
    <dgm:cxn modelId="{6DA20F1F-189C-44F0-9CD7-B5019384C50C}" type="presParOf" srcId="{0F66D7F1-737B-412C-9D93-40E5CE8266ED}" destId="{BC96CEDF-9714-4384-B08F-214D3BD1CC55}" srcOrd="1" destOrd="0" presId="urn:microsoft.com/office/officeart/2005/8/layout/process3"/>
    <dgm:cxn modelId="{04F94BF3-6C85-4B7D-892B-9554E1E926C3}" type="presParOf" srcId="{0F66D7F1-737B-412C-9D93-40E5CE8266ED}" destId="{621486F4-2847-4824-B52D-3349D750781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DD208D8A-E100-483A-A6D3-03C50CFF22D5}" type="doc">
      <dgm:prSet loTypeId="urn:microsoft.com/office/officeart/2005/8/layout/pyramid2" loCatId="pyramid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58B8B2ED-7C66-462B-BF5A-9395416AAE98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B Titr" pitchFamily="2" charset="-78"/>
            </a:rPr>
            <a:t>افزایش سرمایه</a:t>
          </a:r>
          <a:endParaRPr lang="fa-IR" dirty="0">
            <a:latin typeface="Arial Unicode MS" pitchFamily="34" charset="-128"/>
            <a:ea typeface="Arial Unicode MS" pitchFamily="34" charset="-128"/>
            <a:cs typeface="B Titr" pitchFamily="2" charset="-78"/>
          </a:endParaRPr>
        </a:p>
      </dgm:t>
    </dgm:pt>
    <dgm:pt modelId="{58C14A25-35DF-4146-B013-E4CA2E9E1D30}" type="parTrans" cxnId="{5D179379-7462-4C92-9B9A-36BFC20C3F7A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B Titr" pitchFamily="2" charset="-78"/>
          </a:endParaRPr>
        </a:p>
      </dgm:t>
    </dgm:pt>
    <dgm:pt modelId="{FDD50390-1523-4556-9BF6-1BFA9EB0E1F9}" type="sibTrans" cxnId="{5D179379-7462-4C92-9B9A-36BFC20C3F7A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B Titr" pitchFamily="2" charset="-78"/>
          </a:endParaRPr>
        </a:p>
      </dgm:t>
    </dgm:pt>
    <dgm:pt modelId="{09307D7F-7657-4089-8A15-6954D604802B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B Titr" pitchFamily="2" charset="-78"/>
            </a:rPr>
            <a:t>ارایۀ مشاوره در زمینۀ ادغام و تصاحب</a:t>
          </a:r>
          <a:endParaRPr lang="fa-IR" dirty="0">
            <a:latin typeface="Arial Unicode MS" pitchFamily="34" charset="-128"/>
            <a:ea typeface="Arial Unicode MS" pitchFamily="34" charset="-128"/>
            <a:cs typeface="B Titr" pitchFamily="2" charset="-78"/>
          </a:endParaRPr>
        </a:p>
      </dgm:t>
    </dgm:pt>
    <dgm:pt modelId="{9A8C9066-DBD1-4BB0-878A-1FDFBF834A7E}" type="parTrans" cxnId="{8E93DC68-F852-4FA2-A906-943CD487F890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B Titr" pitchFamily="2" charset="-78"/>
          </a:endParaRPr>
        </a:p>
      </dgm:t>
    </dgm:pt>
    <dgm:pt modelId="{5AB6E136-1A54-4A50-BE5F-D95ED77989E4}" type="sibTrans" cxnId="{8E93DC68-F852-4FA2-A906-943CD487F890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B Titr" pitchFamily="2" charset="-78"/>
          </a:endParaRPr>
        </a:p>
      </dgm:t>
    </dgm:pt>
    <dgm:pt modelId="{D3495FA2-F855-4951-ACE7-55BA474A40E0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B Titr" pitchFamily="2" charset="-78"/>
            </a:rPr>
            <a:t>مبادرت به فروش و معاملۀ اوراق بهادار</a:t>
          </a:r>
          <a:endParaRPr lang="fa-IR" dirty="0">
            <a:latin typeface="Arial Unicode MS" pitchFamily="34" charset="-128"/>
            <a:ea typeface="Arial Unicode MS" pitchFamily="34" charset="-128"/>
            <a:cs typeface="B Titr" pitchFamily="2" charset="-78"/>
          </a:endParaRPr>
        </a:p>
      </dgm:t>
    </dgm:pt>
    <dgm:pt modelId="{2ED454F7-138E-4A44-AA02-FD1883EAC9A9}" type="parTrans" cxnId="{7103F887-1C34-4094-8EEA-D80E9574724D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B Titr" pitchFamily="2" charset="-78"/>
          </a:endParaRPr>
        </a:p>
      </dgm:t>
    </dgm:pt>
    <dgm:pt modelId="{C2DFAAEF-93ED-4E47-95B8-200ACD732205}" type="sibTrans" cxnId="{7103F887-1C34-4094-8EEA-D80E9574724D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B Titr" pitchFamily="2" charset="-78"/>
          </a:endParaRPr>
        </a:p>
      </dgm:t>
    </dgm:pt>
    <dgm:pt modelId="{0E3614FA-206E-428B-837B-3C2323B4DB92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B Titr" pitchFamily="2" charset="-78"/>
            </a:rPr>
            <a:t>ارایۀ خدمات </a:t>
          </a:r>
          <a:r>
            <a:rPr lang="fa-IR" dirty="0" smtClean="0">
              <a:cs typeface="B Titr" pitchFamily="2" charset="-78"/>
            </a:rPr>
            <a:t>مشاوره‌ای</a:t>
          </a:r>
          <a:r>
            <a:rPr lang="fa-IR" dirty="0" smtClean="0">
              <a:latin typeface="Arial Unicode MS" pitchFamily="34" charset="-128"/>
              <a:ea typeface="Arial Unicode MS" pitchFamily="34" charset="-128"/>
              <a:cs typeface="B Titr" pitchFamily="2" charset="-78"/>
            </a:rPr>
            <a:t> عمومی</a:t>
          </a:r>
          <a:endParaRPr lang="fa-IR" dirty="0">
            <a:latin typeface="Arial Unicode MS" pitchFamily="34" charset="-128"/>
            <a:ea typeface="Arial Unicode MS" pitchFamily="34" charset="-128"/>
            <a:cs typeface="B Titr" pitchFamily="2" charset="-78"/>
          </a:endParaRPr>
        </a:p>
      </dgm:t>
    </dgm:pt>
    <dgm:pt modelId="{5429EDE2-6D80-4E46-BC8E-BE2DCEC32651}" type="parTrans" cxnId="{E9640EFB-629A-4682-96D8-8B7045E56DFE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B Titr" pitchFamily="2" charset="-78"/>
          </a:endParaRPr>
        </a:p>
      </dgm:t>
    </dgm:pt>
    <dgm:pt modelId="{AEC1F8A2-2DB8-4378-8B04-58FD53929F1C}" type="sibTrans" cxnId="{E9640EFB-629A-4682-96D8-8B7045E56DFE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B Titr" pitchFamily="2" charset="-78"/>
          </a:endParaRPr>
        </a:p>
      </dgm:t>
    </dgm:pt>
    <dgm:pt modelId="{39881C7E-A1E4-4A3E-B2ED-E46B29E692BE}" type="pres">
      <dgm:prSet presAssocID="{DD208D8A-E100-483A-A6D3-03C50CFF22D5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389F61C7-B6C5-4E0E-A38D-030A13266D72}" type="pres">
      <dgm:prSet presAssocID="{DD208D8A-E100-483A-A6D3-03C50CFF22D5}" presName="pyramid" presStyleLbl="node1" presStyleIdx="0" presStyleCnt="1"/>
      <dgm:spPr/>
      <dgm:t>
        <a:bodyPr/>
        <a:lstStyle/>
        <a:p>
          <a:endParaRPr lang="en-US"/>
        </a:p>
      </dgm:t>
    </dgm:pt>
    <dgm:pt modelId="{190F3A5A-38D8-47C5-8DC7-A401C58A3548}" type="pres">
      <dgm:prSet presAssocID="{DD208D8A-E100-483A-A6D3-03C50CFF22D5}" presName="theList" presStyleCnt="0"/>
      <dgm:spPr/>
      <dgm:t>
        <a:bodyPr/>
        <a:lstStyle/>
        <a:p>
          <a:endParaRPr lang="en-US"/>
        </a:p>
      </dgm:t>
    </dgm:pt>
    <dgm:pt modelId="{A92427F4-FC57-4723-85EF-16440E800BC8}" type="pres">
      <dgm:prSet presAssocID="{58B8B2ED-7C66-462B-BF5A-9395416AAE98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2D9049-6CE9-4FC2-AEE8-53D37A4A53B6}" type="pres">
      <dgm:prSet presAssocID="{58B8B2ED-7C66-462B-BF5A-9395416AAE98}" presName="aSpace" presStyleCnt="0"/>
      <dgm:spPr/>
      <dgm:t>
        <a:bodyPr/>
        <a:lstStyle/>
        <a:p>
          <a:endParaRPr lang="en-US"/>
        </a:p>
      </dgm:t>
    </dgm:pt>
    <dgm:pt modelId="{8E46715D-B34D-42E8-B132-E3F9677D7C80}" type="pres">
      <dgm:prSet presAssocID="{09307D7F-7657-4089-8A15-6954D604802B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4CC1DE-3D9A-4C52-85D6-793A44CA7646}" type="pres">
      <dgm:prSet presAssocID="{09307D7F-7657-4089-8A15-6954D604802B}" presName="aSpace" presStyleCnt="0"/>
      <dgm:spPr/>
      <dgm:t>
        <a:bodyPr/>
        <a:lstStyle/>
        <a:p>
          <a:endParaRPr lang="en-US"/>
        </a:p>
      </dgm:t>
    </dgm:pt>
    <dgm:pt modelId="{0EABFA55-E297-4103-9B5A-97AB5DB89247}" type="pres">
      <dgm:prSet presAssocID="{D3495FA2-F855-4951-ACE7-55BA474A40E0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FAFED5-C550-4A63-A080-776365BFD408}" type="pres">
      <dgm:prSet presAssocID="{D3495FA2-F855-4951-ACE7-55BA474A40E0}" presName="aSpace" presStyleCnt="0"/>
      <dgm:spPr/>
      <dgm:t>
        <a:bodyPr/>
        <a:lstStyle/>
        <a:p>
          <a:endParaRPr lang="en-US"/>
        </a:p>
      </dgm:t>
    </dgm:pt>
    <dgm:pt modelId="{CDB8B8E0-7B2B-406D-90BF-25AB6078A9EE}" type="pres">
      <dgm:prSet presAssocID="{0E3614FA-206E-428B-837B-3C2323B4DB92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DA955D7-0284-4DF5-9A1D-07018AF62705}" type="pres">
      <dgm:prSet presAssocID="{0E3614FA-206E-428B-837B-3C2323B4DB92}" presName="aSpace" presStyleCnt="0"/>
      <dgm:spPr/>
      <dgm:t>
        <a:bodyPr/>
        <a:lstStyle/>
        <a:p>
          <a:endParaRPr lang="en-US"/>
        </a:p>
      </dgm:t>
    </dgm:pt>
  </dgm:ptLst>
  <dgm:cxnLst>
    <dgm:cxn modelId="{7103F887-1C34-4094-8EEA-D80E9574724D}" srcId="{DD208D8A-E100-483A-A6D3-03C50CFF22D5}" destId="{D3495FA2-F855-4951-ACE7-55BA474A40E0}" srcOrd="2" destOrd="0" parTransId="{2ED454F7-138E-4A44-AA02-FD1883EAC9A9}" sibTransId="{C2DFAAEF-93ED-4E47-95B8-200ACD732205}"/>
    <dgm:cxn modelId="{E5A2B4D7-3158-4282-B239-CE141974854F}" type="presOf" srcId="{09307D7F-7657-4089-8A15-6954D604802B}" destId="{8E46715D-B34D-42E8-B132-E3F9677D7C80}" srcOrd="0" destOrd="0" presId="urn:microsoft.com/office/officeart/2005/8/layout/pyramid2"/>
    <dgm:cxn modelId="{5DBC21D2-E43C-4A40-B5FB-D75DED1CAD17}" type="presOf" srcId="{DD208D8A-E100-483A-A6D3-03C50CFF22D5}" destId="{39881C7E-A1E4-4A3E-B2ED-E46B29E692BE}" srcOrd="0" destOrd="0" presId="urn:microsoft.com/office/officeart/2005/8/layout/pyramid2"/>
    <dgm:cxn modelId="{E9640EFB-629A-4682-96D8-8B7045E56DFE}" srcId="{DD208D8A-E100-483A-A6D3-03C50CFF22D5}" destId="{0E3614FA-206E-428B-837B-3C2323B4DB92}" srcOrd="3" destOrd="0" parTransId="{5429EDE2-6D80-4E46-BC8E-BE2DCEC32651}" sibTransId="{AEC1F8A2-2DB8-4378-8B04-58FD53929F1C}"/>
    <dgm:cxn modelId="{8E93DC68-F852-4FA2-A906-943CD487F890}" srcId="{DD208D8A-E100-483A-A6D3-03C50CFF22D5}" destId="{09307D7F-7657-4089-8A15-6954D604802B}" srcOrd="1" destOrd="0" parTransId="{9A8C9066-DBD1-4BB0-878A-1FDFBF834A7E}" sibTransId="{5AB6E136-1A54-4A50-BE5F-D95ED77989E4}"/>
    <dgm:cxn modelId="{8C740393-EA96-4C39-81D5-035B984029C4}" type="presOf" srcId="{58B8B2ED-7C66-462B-BF5A-9395416AAE98}" destId="{A92427F4-FC57-4723-85EF-16440E800BC8}" srcOrd="0" destOrd="0" presId="urn:microsoft.com/office/officeart/2005/8/layout/pyramid2"/>
    <dgm:cxn modelId="{5D179379-7462-4C92-9B9A-36BFC20C3F7A}" srcId="{DD208D8A-E100-483A-A6D3-03C50CFF22D5}" destId="{58B8B2ED-7C66-462B-BF5A-9395416AAE98}" srcOrd="0" destOrd="0" parTransId="{58C14A25-35DF-4146-B013-E4CA2E9E1D30}" sibTransId="{FDD50390-1523-4556-9BF6-1BFA9EB0E1F9}"/>
    <dgm:cxn modelId="{C2A7A62E-9E3D-471D-B430-55A4E088F46B}" type="presOf" srcId="{0E3614FA-206E-428B-837B-3C2323B4DB92}" destId="{CDB8B8E0-7B2B-406D-90BF-25AB6078A9EE}" srcOrd="0" destOrd="0" presId="urn:microsoft.com/office/officeart/2005/8/layout/pyramid2"/>
    <dgm:cxn modelId="{4A2CEDCE-6D12-4D21-89F0-BB32A8CD8EB9}" type="presOf" srcId="{D3495FA2-F855-4951-ACE7-55BA474A40E0}" destId="{0EABFA55-E297-4103-9B5A-97AB5DB89247}" srcOrd="0" destOrd="0" presId="urn:microsoft.com/office/officeart/2005/8/layout/pyramid2"/>
    <dgm:cxn modelId="{AE157795-7192-4492-9C53-0223B68364F0}" type="presParOf" srcId="{39881C7E-A1E4-4A3E-B2ED-E46B29E692BE}" destId="{389F61C7-B6C5-4E0E-A38D-030A13266D72}" srcOrd="0" destOrd="0" presId="urn:microsoft.com/office/officeart/2005/8/layout/pyramid2"/>
    <dgm:cxn modelId="{1607F38C-1CFE-45FF-BC77-8B3B02FD65B5}" type="presParOf" srcId="{39881C7E-A1E4-4A3E-B2ED-E46B29E692BE}" destId="{190F3A5A-38D8-47C5-8DC7-A401C58A3548}" srcOrd="1" destOrd="0" presId="urn:microsoft.com/office/officeart/2005/8/layout/pyramid2"/>
    <dgm:cxn modelId="{75E53092-8EC1-4945-9ED2-164EA414C10E}" type="presParOf" srcId="{190F3A5A-38D8-47C5-8DC7-A401C58A3548}" destId="{A92427F4-FC57-4723-85EF-16440E800BC8}" srcOrd="0" destOrd="0" presId="urn:microsoft.com/office/officeart/2005/8/layout/pyramid2"/>
    <dgm:cxn modelId="{9A5AA7FD-C738-4F9C-B534-89C543ADC004}" type="presParOf" srcId="{190F3A5A-38D8-47C5-8DC7-A401C58A3548}" destId="{762D9049-6CE9-4FC2-AEE8-53D37A4A53B6}" srcOrd="1" destOrd="0" presId="urn:microsoft.com/office/officeart/2005/8/layout/pyramid2"/>
    <dgm:cxn modelId="{FB9FDDDD-11F1-4E02-8FD8-C492EED447DF}" type="presParOf" srcId="{190F3A5A-38D8-47C5-8DC7-A401C58A3548}" destId="{8E46715D-B34D-42E8-B132-E3F9677D7C80}" srcOrd="2" destOrd="0" presId="urn:microsoft.com/office/officeart/2005/8/layout/pyramid2"/>
    <dgm:cxn modelId="{4D175744-D81A-477A-A469-D26AA3CAAB6C}" type="presParOf" srcId="{190F3A5A-38D8-47C5-8DC7-A401C58A3548}" destId="{2E4CC1DE-3D9A-4C52-85D6-793A44CA7646}" srcOrd="3" destOrd="0" presId="urn:microsoft.com/office/officeart/2005/8/layout/pyramid2"/>
    <dgm:cxn modelId="{CBFBDAEF-93DB-4EA5-B493-51522F27B2D7}" type="presParOf" srcId="{190F3A5A-38D8-47C5-8DC7-A401C58A3548}" destId="{0EABFA55-E297-4103-9B5A-97AB5DB89247}" srcOrd="4" destOrd="0" presId="urn:microsoft.com/office/officeart/2005/8/layout/pyramid2"/>
    <dgm:cxn modelId="{82EE0708-A0BD-4C95-9CCD-5BECAFD7BEC9}" type="presParOf" srcId="{190F3A5A-38D8-47C5-8DC7-A401C58A3548}" destId="{2AFAFED5-C550-4A63-A080-776365BFD408}" srcOrd="5" destOrd="0" presId="urn:microsoft.com/office/officeart/2005/8/layout/pyramid2"/>
    <dgm:cxn modelId="{862C44EE-ED77-4AFF-BDB6-EB26B4D5B1F5}" type="presParOf" srcId="{190F3A5A-38D8-47C5-8DC7-A401C58A3548}" destId="{CDB8B8E0-7B2B-406D-90BF-25AB6078A9EE}" srcOrd="6" destOrd="0" presId="urn:microsoft.com/office/officeart/2005/8/layout/pyramid2"/>
    <dgm:cxn modelId="{DC96DD1A-6E3C-49DD-89D8-25E4A150C9D0}" type="presParOf" srcId="{190F3A5A-38D8-47C5-8DC7-A401C58A3548}" destId="{EDA955D7-0284-4DF5-9A1D-07018AF62705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8B699B5B-54B3-4C7B-A03F-45604EBC37A4}" type="doc">
      <dgm:prSet loTypeId="urn:microsoft.com/office/officeart/2005/8/layout/list1" loCatId="list" qsTypeId="urn:microsoft.com/office/officeart/2005/8/quickstyle/3d2" qsCatId="3D" csTypeId="urn:microsoft.com/office/officeart/2005/8/colors/accent2_1" csCatId="accent2"/>
      <dgm:spPr/>
      <dgm:t>
        <a:bodyPr/>
        <a:lstStyle/>
        <a:p>
          <a:pPr rtl="1"/>
          <a:endParaRPr lang="fa-IR"/>
        </a:p>
      </dgm:t>
    </dgm:pt>
    <dgm:pt modelId="{7F2E5C2D-5C9A-43EC-AF1E-FF0BD03DB38F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تصاحب سایر شرکت‌ها</a:t>
          </a:r>
          <a:endParaRPr lang="en-US" dirty="0">
            <a:cs typeface="B Zar" pitchFamily="2" charset="-78"/>
          </a:endParaRPr>
        </a:p>
      </dgm:t>
    </dgm:pt>
    <dgm:pt modelId="{28E6B2B8-14B7-4E86-B7CF-5323A0C2CCE2}" type="parTrans" cxnId="{0B599CEC-FE2F-454F-AF49-E0713631A5FF}">
      <dgm:prSet/>
      <dgm:spPr/>
      <dgm:t>
        <a:bodyPr/>
        <a:lstStyle/>
        <a:p>
          <a:pPr algn="ctr" rtl="1"/>
          <a:endParaRPr lang="fa-IR">
            <a:cs typeface="B Zar" pitchFamily="2" charset="-78"/>
          </a:endParaRPr>
        </a:p>
      </dgm:t>
    </dgm:pt>
    <dgm:pt modelId="{91F36794-0D3E-4A0D-AB46-C1B874AB1846}" type="sibTrans" cxnId="{0B599CEC-FE2F-454F-AF49-E0713631A5FF}">
      <dgm:prSet/>
      <dgm:spPr/>
      <dgm:t>
        <a:bodyPr/>
        <a:lstStyle/>
        <a:p>
          <a:pPr algn="ctr" rtl="1"/>
          <a:endParaRPr lang="fa-IR">
            <a:cs typeface="B Zar" pitchFamily="2" charset="-78"/>
          </a:endParaRPr>
        </a:p>
      </dgm:t>
    </dgm:pt>
    <dgm:pt modelId="{315893A0-B359-4C30-8BE6-E1F9CAEF4DC3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توسعۀ عملیات جاری</a:t>
          </a:r>
          <a:endParaRPr lang="fa-IR" dirty="0">
            <a:cs typeface="B Zar" pitchFamily="2" charset="-78"/>
          </a:endParaRPr>
        </a:p>
      </dgm:t>
    </dgm:pt>
    <dgm:pt modelId="{6257E15B-06E2-448A-9092-5E910D7AC8F2}" type="parTrans" cxnId="{FD803979-3FFC-437A-A617-024B9E408AFC}">
      <dgm:prSet/>
      <dgm:spPr/>
      <dgm:t>
        <a:bodyPr/>
        <a:lstStyle/>
        <a:p>
          <a:pPr algn="ctr" rtl="1"/>
          <a:endParaRPr lang="fa-IR">
            <a:cs typeface="B Zar" pitchFamily="2" charset="-78"/>
          </a:endParaRPr>
        </a:p>
      </dgm:t>
    </dgm:pt>
    <dgm:pt modelId="{A1531624-9751-49AA-BCD2-88AA764BDD7F}" type="sibTrans" cxnId="{FD803979-3FFC-437A-A617-024B9E408AFC}">
      <dgm:prSet/>
      <dgm:spPr/>
      <dgm:t>
        <a:bodyPr/>
        <a:lstStyle/>
        <a:p>
          <a:pPr algn="ctr" rtl="1"/>
          <a:endParaRPr lang="fa-IR">
            <a:cs typeface="B Zar" pitchFamily="2" charset="-78"/>
          </a:endParaRPr>
        </a:p>
      </dgm:t>
    </dgm:pt>
    <dgm:pt modelId="{83097197-8699-412C-9D87-1F2BF55594D5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تأمین مالی پروژه‌های جدید</a:t>
          </a:r>
          <a:endParaRPr lang="fa-IR" dirty="0">
            <a:cs typeface="B Zar" pitchFamily="2" charset="-78"/>
          </a:endParaRPr>
        </a:p>
      </dgm:t>
    </dgm:pt>
    <dgm:pt modelId="{3F5B923A-B42C-466B-BDEA-64D79A77CF9C}" type="parTrans" cxnId="{94C010C4-D8E4-435E-85E8-941659D00B4F}">
      <dgm:prSet/>
      <dgm:spPr/>
      <dgm:t>
        <a:bodyPr/>
        <a:lstStyle/>
        <a:p>
          <a:pPr algn="ctr" rtl="1"/>
          <a:endParaRPr lang="fa-IR">
            <a:cs typeface="B Zar" pitchFamily="2" charset="-78"/>
          </a:endParaRPr>
        </a:p>
      </dgm:t>
    </dgm:pt>
    <dgm:pt modelId="{1BB32180-166C-404A-ADDD-9240207E8638}" type="sibTrans" cxnId="{94C010C4-D8E4-435E-85E8-941659D00B4F}">
      <dgm:prSet/>
      <dgm:spPr/>
      <dgm:t>
        <a:bodyPr/>
        <a:lstStyle/>
        <a:p>
          <a:pPr algn="ctr" rtl="1"/>
          <a:endParaRPr lang="fa-IR">
            <a:cs typeface="B Zar" pitchFamily="2" charset="-78"/>
          </a:endParaRPr>
        </a:p>
      </dgm:t>
    </dgm:pt>
    <dgm:pt modelId="{4B8F349D-92C3-4626-99D8-DA7801BDCBC0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کاهش بار بدهی در ساختار سرمایه</a:t>
          </a:r>
          <a:endParaRPr lang="fa-IR" dirty="0">
            <a:cs typeface="B Zar" pitchFamily="2" charset="-78"/>
          </a:endParaRPr>
        </a:p>
      </dgm:t>
    </dgm:pt>
    <dgm:pt modelId="{24D7A8BF-8EEA-422D-9139-CB3AD59D773C}" type="parTrans" cxnId="{C595F74D-22C6-4F30-BF95-542F863D8AA4}">
      <dgm:prSet/>
      <dgm:spPr/>
      <dgm:t>
        <a:bodyPr/>
        <a:lstStyle/>
        <a:p>
          <a:pPr algn="ctr" rtl="1"/>
          <a:endParaRPr lang="fa-IR">
            <a:cs typeface="B Zar" pitchFamily="2" charset="-78"/>
          </a:endParaRPr>
        </a:p>
      </dgm:t>
    </dgm:pt>
    <dgm:pt modelId="{01329DEC-7C29-4726-8DD6-CEDBBC41D05B}" type="sibTrans" cxnId="{C595F74D-22C6-4F30-BF95-542F863D8AA4}">
      <dgm:prSet/>
      <dgm:spPr/>
      <dgm:t>
        <a:bodyPr/>
        <a:lstStyle/>
        <a:p>
          <a:pPr algn="ctr" rtl="1"/>
          <a:endParaRPr lang="fa-IR">
            <a:cs typeface="B Zar" pitchFamily="2" charset="-78"/>
          </a:endParaRPr>
        </a:p>
      </dgm:t>
    </dgm:pt>
    <dgm:pt modelId="{DBBDDA45-4C8F-4214-AB78-B1E6F97C144D}" type="pres">
      <dgm:prSet presAssocID="{8B699B5B-54B3-4C7B-A03F-45604EBC37A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CBC870-70C6-4BCB-9963-6FD4F10829C0}" type="pres">
      <dgm:prSet presAssocID="{7F2E5C2D-5C9A-43EC-AF1E-FF0BD03DB38F}" presName="parentLin" presStyleCnt="0"/>
      <dgm:spPr/>
      <dgm:t>
        <a:bodyPr/>
        <a:lstStyle/>
        <a:p>
          <a:endParaRPr lang="en-US"/>
        </a:p>
      </dgm:t>
    </dgm:pt>
    <dgm:pt modelId="{5E71DF1F-6290-435C-A7C5-1ACCAE85E121}" type="pres">
      <dgm:prSet presAssocID="{7F2E5C2D-5C9A-43EC-AF1E-FF0BD03DB38F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E514BEB8-D64D-4C2C-B343-1EF5355791E7}" type="pres">
      <dgm:prSet presAssocID="{7F2E5C2D-5C9A-43EC-AF1E-FF0BD03DB38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98BF0D-696A-43C6-BC97-B3917E6C2EA4}" type="pres">
      <dgm:prSet presAssocID="{7F2E5C2D-5C9A-43EC-AF1E-FF0BD03DB38F}" presName="negativeSpace" presStyleCnt="0"/>
      <dgm:spPr/>
      <dgm:t>
        <a:bodyPr/>
        <a:lstStyle/>
        <a:p>
          <a:endParaRPr lang="en-US"/>
        </a:p>
      </dgm:t>
    </dgm:pt>
    <dgm:pt modelId="{595E4BFF-4572-4EB4-A356-1FCCA66BCAD3}" type="pres">
      <dgm:prSet presAssocID="{7F2E5C2D-5C9A-43EC-AF1E-FF0BD03DB38F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A75CB9-C9C1-4E56-8D1E-3C2514B310EF}" type="pres">
      <dgm:prSet presAssocID="{91F36794-0D3E-4A0D-AB46-C1B874AB1846}" presName="spaceBetweenRectangles" presStyleCnt="0"/>
      <dgm:spPr/>
      <dgm:t>
        <a:bodyPr/>
        <a:lstStyle/>
        <a:p>
          <a:endParaRPr lang="en-US"/>
        </a:p>
      </dgm:t>
    </dgm:pt>
    <dgm:pt modelId="{7B085E78-FD4B-4EE5-B728-6EB44DCADB62}" type="pres">
      <dgm:prSet presAssocID="{315893A0-B359-4C30-8BE6-E1F9CAEF4DC3}" presName="parentLin" presStyleCnt="0"/>
      <dgm:spPr/>
      <dgm:t>
        <a:bodyPr/>
        <a:lstStyle/>
        <a:p>
          <a:endParaRPr lang="en-US"/>
        </a:p>
      </dgm:t>
    </dgm:pt>
    <dgm:pt modelId="{49D1AD93-30AC-41D2-A2FC-272AE579CD9C}" type="pres">
      <dgm:prSet presAssocID="{315893A0-B359-4C30-8BE6-E1F9CAEF4DC3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6DEA1BBD-300D-47B5-BD8C-6D723ADF383F}" type="pres">
      <dgm:prSet presAssocID="{315893A0-B359-4C30-8BE6-E1F9CAEF4DC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4E3655-2DF3-4E4C-8367-3BDF82F81A4E}" type="pres">
      <dgm:prSet presAssocID="{315893A0-B359-4C30-8BE6-E1F9CAEF4DC3}" presName="negativeSpace" presStyleCnt="0"/>
      <dgm:spPr/>
      <dgm:t>
        <a:bodyPr/>
        <a:lstStyle/>
        <a:p>
          <a:endParaRPr lang="en-US"/>
        </a:p>
      </dgm:t>
    </dgm:pt>
    <dgm:pt modelId="{B36A74F4-31E2-46B9-A29E-17BE8172C58A}" type="pres">
      <dgm:prSet presAssocID="{315893A0-B359-4C30-8BE6-E1F9CAEF4DC3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6E2467-8EB2-42CF-A2ED-9016AA0619A2}" type="pres">
      <dgm:prSet presAssocID="{A1531624-9751-49AA-BCD2-88AA764BDD7F}" presName="spaceBetweenRectangles" presStyleCnt="0"/>
      <dgm:spPr/>
      <dgm:t>
        <a:bodyPr/>
        <a:lstStyle/>
        <a:p>
          <a:endParaRPr lang="en-US"/>
        </a:p>
      </dgm:t>
    </dgm:pt>
    <dgm:pt modelId="{F3EA615B-817F-4409-A2E7-6DEC1CFF8A41}" type="pres">
      <dgm:prSet presAssocID="{83097197-8699-412C-9D87-1F2BF55594D5}" presName="parentLin" presStyleCnt="0"/>
      <dgm:spPr/>
      <dgm:t>
        <a:bodyPr/>
        <a:lstStyle/>
        <a:p>
          <a:endParaRPr lang="en-US"/>
        </a:p>
      </dgm:t>
    </dgm:pt>
    <dgm:pt modelId="{5F08BBDB-47E1-43CC-84A3-621B571FBB0E}" type="pres">
      <dgm:prSet presAssocID="{83097197-8699-412C-9D87-1F2BF55594D5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30BD46DE-4684-41B7-9B97-D7651DF6D81D}" type="pres">
      <dgm:prSet presAssocID="{83097197-8699-412C-9D87-1F2BF55594D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EF3111-B353-4646-A580-8AF047011C21}" type="pres">
      <dgm:prSet presAssocID="{83097197-8699-412C-9D87-1F2BF55594D5}" presName="negativeSpace" presStyleCnt="0"/>
      <dgm:spPr/>
      <dgm:t>
        <a:bodyPr/>
        <a:lstStyle/>
        <a:p>
          <a:endParaRPr lang="en-US"/>
        </a:p>
      </dgm:t>
    </dgm:pt>
    <dgm:pt modelId="{54038BA7-A670-403D-9E1F-02BC7F163437}" type="pres">
      <dgm:prSet presAssocID="{83097197-8699-412C-9D87-1F2BF55594D5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578588-30AA-494A-B7EF-A7D39D25A54E}" type="pres">
      <dgm:prSet presAssocID="{1BB32180-166C-404A-ADDD-9240207E8638}" presName="spaceBetweenRectangles" presStyleCnt="0"/>
      <dgm:spPr/>
      <dgm:t>
        <a:bodyPr/>
        <a:lstStyle/>
        <a:p>
          <a:endParaRPr lang="en-US"/>
        </a:p>
      </dgm:t>
    </dgm:pt>
    <dgm:pt modelId="{BBE7C6FC-1BAD-4FCC-BB28-4F12A47E28EF}" type="pres">
      <dgm:prSet presAssocID="{4B8F349D-92C3-4626-99D8-DA7801BDCBC0}" presName="parentLin" presStyleCnt="0"/>
      <dgm:spPr/>
      <dgm:t>
        <a:bodyPr/>
        <a:lstStyle/>
        <a:p>
          <a:endParaRPr lang="en-US"/>
        </a:p>
      </dgm:t>
    </dgm:pt>
    <dgm:pt modelId="{2D189C8D-5574-467F-A303-075AB3FB2430}" type="pres">
      <dgm:prSet presAssocID="{4B8F349D-92C3-4626-99D8-DA7801BDCBC0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A66BC5BB-88D4-4157-B202-0772A2701091}" type="pres">
      <dgm:prSet presAssocID="{4B8F349D-92C3-4626-99D8-DA7801BDCBC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24707C-0756-449F-9F24-6EF09E27C974}" type="pres">
      <dgm:prSet presAssocID="{4B8F349D-92C3-4626-99D8-DA7801BDCBC0}" presName="negativeSpace" presStyleCnt="0"/>
      <dgm:spPr/>
      <dgm:t>
        <a:bodyPr/>
        <a:lstStyle/>
        <a:p>
          <a:endParaRPr lang="en-US"/>
        </a:p>
      </dgm:t>
    </dgm:pt>
    <dgm:pt modelId="{2377C576-56BF-449E-825B-0C4D1381AF84}" type="pres">
      <dgm:prSet presAssocID="{4B8F349D-92C3-4626-99D8-DA7801BDCBC0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965222-FAFB-4D3F-950C-833B5B78BF4E}" type="presOf" srcId="{7F2E5C2D-5C9A-43EC-AF1E-FF0BD03DB38F}" destId="{5E71DF1F-6290-435C-A7C5-1ACCAE85E121}" srcOrd="0" destOrd="0" presId="urn:microsoft.com/office/officeart/2005/8/layout/list1"/>
    <dgm:cxn modelId="{63B7021C-B1DF-4707-B989-0EB160B1993C}" type="presOf" srcId="{4B8F349D-92C3-4626-99D8-DA7801BDCBC0}" destId="{A66BC5BB-88D4-4157-B202-0772A2701091}" srcOrd="1" destOrd="0" presId="urn:microsoft.com/office/officeart/2005/8/layout/list1"/>
    <dgm:cxn modelId="{0B599CEC-FE2F-454F-AF49-E0713631A5FF}" srcId="{8B699B5B-54B3-4C7B-A03F-45604EBC37A4}" destId="{7F2E5C2D-5C9A-43EC-AF1E-FF0BD03DB38F}" srcOrd="0" destOrd="0" parTransId="{28E6B2B8-14B7-4E86-B7CF-5323A0C2CCE2}" sibTransId="{91F36794-0D3E-4A0D-AB46-C1B874AB1846}"/>
    <dgm:cxn modelId="{33D97076-397A-4C55-8B8F-7A34376AB230}" type="presOf" srcId="{83097197-8699-412C-9D87-1F2BF55594D5}" destId="{5F08BBDB-47E1-43CC-84A3-621B571FBB0E}" srcOrd="0" destOrd="0" presId="urn:microsoft.com/office/officeart/2005/8/layout/list1"/>
    <dgm:cxn modelId="{C595F74D-22C6-4F30-BF95-542F863D8AA4}" srcId="{8B699B5B-54B3-4C7B-A03F-45604EBC37A4}" destId="{4B8F349D-92C3-4626-99D8-DA7801BDCBC0}" srcOrd="3" destOrd="0" parTransId="{24D7A8BF-8EEA-422D-9139-CB3AD59D773C}" sibTransId="{01329DEC-7C29-4726-8DD6-CEDBBC41D05B}"/>
    <dgm:cxn modelId="{4281D558-48B7-4B11-A7AA-9E16429A26FD}" type="presOf" srcId="{83097197-8699-412C-9D87-1F2BF55594D5}" destId="{30BD46DE-4684-41B7-9B97-D7651DF6D81D}" srcOrd="1" destOrd="0" presId="urn:microsoft.com/office/officeart/2005/8/layout/list1"/>
    <dgm:cxn modelId="{9190C213-70A0-440A-8EEE-8B793E6FBA55}" type="presOf" srcId="{8B699B5B-54B3-4C7B-A03F-45604EBC37A4}" destId="{DBBDDA45-4C8F-4214-AB78-B1E6F97C144D}" srcOrd="0" destOrd="0" presId="urn:microsoft.com/office/officeart/2005/8/layout/list1"/>
    <dgm:cxn modelId="{165AF47E-8E2E-4788-8799-D4B91C5D057F}" type="presOf" srcId="{7F2E5C2D-5C9A-43EC-AF1E-FF0BD03DB38F}" destId="{E514BEB8-D64D-4C2C-B343-1EF5355791E7}" srcOrd="1" destOrd="0" presId="urn:microsoft.com/office/officeart/2005/8/layout/list1"/>
    <dgm:cxn modelId="{02AA11D3-6F92-48E4-B4E6-4FF4FE79DD44}" type="presOf" srcId="{315893A0-B359-4C30-8BE6-E1F9CAEF4DC3}" destId="{6DEA1BBD-300D-47B5-BD8C-6D723ADF383F}" srcOrd="1" destOrd="0" presId="urn:microsoft.com/office/officeart/2005/8/layout/list1"/>
    <dgm:cxn modelId="{CAC00680-49A7-4B22-B512-C140F8DB9114}" type="presOf" srcId="{315893A0-B359-4C30-8BE6-E1F9CAEF4DC3}" destId="{49D1AD93-30AC-41D2-A2FC-272AE579CD9C}" srcOrd="0" destOrd="0" presId="urn:microsoft.com/office/officeart/2005/8/layout/list1"/>
    <dgm:cxn modelId="{94C010C4-D8E4-435E-85E8-941659D00B4F}" srcId="{8B699B5B-54B3-4C7B-A03F-45604EBC37A4}" destId="{83097197-8699-412C-9D87-1F2BF55594D5}" srcOrd="2" destOrd="0" parTransId="{3F5B923A-B42C-466B-BDEA-64D79A77CF9C}" sibTransId="{1BB32180-166C-404A-ADDD-9240207E8638}"/>
    <dgm:cxn modelId="{FD803979-3FFC-437A-A617-024B9E408AFC}" srcId="{8B699B5B-54B3-4C7B-A03F-45604EBC37A4}" destId="{315893A0-B359-4C30-8BE6-E1F9CAEF4DC3}" srcOrd="1" destOrd="0" parTransId="{6257E15B-06E2-448A-9092-5E910D7AC8F2}" sibTransId="{A1531624-9751-49AA-BCD2-88AA764BDD7F}"/>
    <dgm:cxn modelId="{4185665A-2BEF-44A1-BEE7-105D1DF06504}" type="presOf" srcId="{4B8F349D-92C3-4626-99D8-DA7801BDCBC0}" destId="{2D189C8D-5574-467F-A303-075AB3FB2430}" srcOrd="0" destOrd="0" presId="urn:microsoft.com/office/officeart/2005/8/layout/list1"/>
    <dgm:cxn modelId="{A767BCC8-CCCB-42D8-A293-374FF27DB398}" type="presParOf" srcId="{DBBDDA45-4C8F-4214-AB78-B1E6F97C144D}" destId="{16CBC870-70C6-4BCB-9963-6FD4F10829C0}" srcOrd="0" destOrd="0" presId="urn:microsoft.com/office/officeart/2005/8/layout/list1"/>
    <dgm:cxn modelId="{606CFCD4-9B18-4327-93AA-A09D32BE634A}" type="presParOf" srcId="{16CBC870-70C6-4BCB-9963-6FD4F10829C0}" destId="{5E71DF1F-6290-435C-A7C5-1ACCAE85E121}" srcOrd="0" destOrd="0" presId="urn:microsoft.com/office/officeart/2005/8/layout/list1"/>
    <dgm:cxn modelId="{5BC8263C-2186-41C5-BA9B-85EEF59C4866}" type="presParOf" srcId="{16CBC870-70C6-4BCB-9963-6FD4F10829C0}" destId="{E514BEB8-D64D-4C2C-B343-1EF5355791E7}" srcOrd="1" destOrd="0" presId="urn:microsoft.com/office/officeart/2005/8/layout/list1"/>
    <dgm:cxn modelId="{42081BE2-527F-4207-BC55-E001BC3E6677}" type="presParOf" srcId="{DBBDDA45-4C8F-4214-AB78-B1E6F97C144D}" destId="{AC98BF0D-696A-43C6-BC97-B3917E6C2EA4}" srcOrd="1" destOrd="0" presId="urn:microsoft.com/office/officeart/2005/8/layout/list1"/>
    <dgm:cxn modelId="{46440FAA-B1E7-4F70-B412-4997DA4AE2AC}" type="presParOf" srcId="{DBBDDA45-4C8F-4214-AB78-B1E6F97C144D}" destId="{595E4BFF-4572-4EB4-A356-1FCCA66BCAD3}" srcOrd="2" destOrd="0" presId="urn:microsoft.com/office/officeart/2005/8/layout/list1"/>
    <dgm:cxn modelId="{9E4978BB-47BA-4632-BDEB-DAAA89A0CA6B}" type="presParOf" srcId="{DBBDDA45-4C8F-4214-AB78-B1E6F97C144D}" destId="{95A75CB9-C9C1-4E56-8D1E-3C2514B310EF}" srcOrd="3" destOrd="0" presId="urn:microsoft.com/office/officeart/2005/8/layout/list1"/>
    <dgm:cxn modelId="{69295E2B-BA18-4293-848A-6E3186CFBC5B}" type="presParOf" srcId="{DBBDDA45-4C8F-4214-AB78-B1E6F97C144D}" destId="{7B085E78-FD4B-4EE5-B728-6EB44DCADB62}" srcOrd="4" destOrd="0" presId="urn:microsoft.com/office/officeart/2005/8/layout/list1"/>
    <dgm:cxn modelId="{FF39CB1F-6461-4846-BB52-3AB4D4B83510}" type="presParOf" srcId="{7B085E78-FD4B-4EE5-B728-6EB44DCADB62}" destId="{49D1AD93-30AC-41D2-A2FC-272AE579CD9C}" srcOrd="0" destOrd="0" presId="urn:microsoft.com/office/officeart/2005/8/layout/list1"/>
    <dgm:cxn modelId="{4689B235-D951-48A8-B4CA-F0134A0D85E6}" type="presParOf" srcId="{7B085E78-FD4B-4EE5-B728-6EB44DCADB62}" destId="{6DEA1BBD-300D-47B5-BD8C-6D723ADF383F}" srcOrd="1" destOrd="0" presId="urn:microsoft.com/office/officeart/2005/8/layout/list1"/>
    <dgm:cxn modelId="{4DFA6690-496D-4268-A121-CC09EBC1A116}" type="presParOf" srcId="{DBBDDA45-4C8F-4214-AB78-B1E6F97C144D}" destId="{B54E3655-2DF3-4E4C-8367-3BDF82F81A4E}" srcOrd="5" destOrd="0" presId="urn:microsoft.com/office/officeart/2005/8/layout/list1"/>
    <dgm:cxn modelId="{990F5D84-8C4B-4A04-900B-1D042183648B}" type="presParOf" srcId="{DBBDDA45-4C8F-4214-AB78-B1E6F97C144D}" destId="{B36A74F4-31E2-46B9-A29E-17BE8172C58A}" srcOrd="6" destOrd="0" presId="urn:microsoft.com/office/officeart/2005/8/layout/list1"/>
    <dgm:cxn modelId="{34876E69-A0F3-4008-AB80-558865F7F394}" type="presParOf" srcId="{DBBDDA45-4C8F-4214-AB78-B1E6F97C144D}" destId="{FF6E2467-8EB2-42CF-A2ED-9016AA0619A2}" srcOrd="7" destOrd="0" presId="urn:microsoft.com/office/officeart/2005/8/layout/list1"/>
    <dgm:cxn modelId="{A56A88FE-ABF7-40D0-B541-D4EDC960FE64}" type="presParOf" srcId="{DBBDDA45-4C8F-4214-AB78-B1E6F97C144D}" destId="{F3EA615B-817F-4409-A2E7-6DEC1CFF8A41}" srcOrd="8" destOrd="0" presId="urn:microsoft.com/office/officeart/2005/8/layout/list1"/>
    <dgm:cxn modelId="{C949EE19-AC39-4362-A3AD-98876BC9E49F}" type="presParOf" srcId="{F3EA615B-817F-4409-A2E7-6DEC1CFF8A41}" destId="{5F08BBDB-47E1-43CC-84A3-621B571FBB0E}" srcOrd="0" destOrd="0" presId="urn:microsoft.com/office/officeart/2005/8/layout/list1"/>
    <dgm:cxn modelId="{049AED32-096D-40CF-9DA3-E714CA9A5D98}" type="presParOf" srcId="{F3EA615B-817F-4409-A2E7-6DEC1CFF8A41}" destId="{30BD46DE-4684-41B7-9B97-D7651DF6D81D}" srcOrd="1" destOrd="0" presId="urn:microsoft.com/office/officeart/2005/8/layout/list1"/>
    <dgm:cxn modelId="{07F7835A-97DD-4600-960F-2D822C26A81A}" type="presParOf" srcId="{DBBDDA45-4C8F-4214-AB78-B1E6F97C144D}" destId="{D0EF3111-B353-4646-A580-8AF047011C21}" srcOrd="9" destOrd="0" presId="urn:microsoft.com/office/officeart/2005/8/layout/list1"/>
    <dgm:cxn modelId="{DB886CF1-5E39-4B24-BE91-AD4FD423B8DE}" type="presParOf" srcId="{DBBDDA45-4C8F-4214-AB78-B1E6F97C144D}" destId="{54038BA7-A670-403D-9E1F-02BC7F163437}" srcOrd="10" destOrd="0" presId="urn:microsoft.com/office/officeart/2005/8/layout/list1"/>
    <dgm:cxn modelId="{70078418-14C2-4701-99FC-5A799B39ED2B}" type="presParOf" srcId="{DBBDDA45-4C8F-4214-AB78-B1E6F97C144D}" destId="{D1578588-30AA-494A-B7EF-A7D39D25A54E}" srcOrd="11" destOrd="0" presId="urn:microsoft.com/office/officeart/2005/8/layout/list1"/>
    <dgm:cxn modelId="{7F0371DC-89E2-4426-8A74-3424CD961571}" type="presParOf" srcId="{DBBDDA45-4C8F-4214-AB78-B1E6F97C144D}" destId="{BBE7C6FC-1BAD-4FCC-BB28-4F12A47E28EF}" srcOrd="12" destOrd="0" presId="urn:microsoft.com/office/officeart/2005/8/layout/list1"/>
    <dgm:cxn modelId="{E1CF381D-BA99-47FB-94AD-D39486C8F581}" type="presParOf" srcId="{BBE7C6FC-1BAD-4FCC-BB28-4F12A47E28EF}" destId="{2D189C8D-5574-467F-A303-075AB3FB2430}" srcOrd="0" destOrd="0" presId="urn:microsoft.com/office/officeart/2005/8/layout/list1"/>
    <dgm:cxn modelId="{5CCCC3D5-D43D-4E18-875A-5F3B874A07A1}" type="presParOf" srcId="{BBE7C6FC-1BAD-4FCC-BB28-4F12A47E28EF}" destId="{A66BC5BB-88D4-4157-B202-0772A2701091}" srcOrd="1" destOrd="0" presId="urn:microsoft.com/office/officeart/2005/8/layout/list1"/>
    <dgm:cxn modelId="{71FAE406-5C78-4091-809F-86F8C3AA243C}" type="presParOf" srcId="{DBBDDA45-4C8F-4214-AB78-B1E6F97C144D}" destId="{1324707C-0756-449F-9F24-6EF09E27C974}" srcOrd="13" destOrd="0" presId="urn:microsoft.com/office/officeart/2005/8/layout/list1"/>
    <dgm:cxn modelId="{B9AF9007-38D2-4771-8D8D-407E659EE520}" type="presParOf" srcId="{DBBDDA45-4C8F-4214-AB78-B1E6F97C144D}" destId="{2377C576-56BF-449E-825B-0C4D1381AF8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FDA043D9-5147-4F32-BF36-B01C0DA59769}" type="doc">
      <dgm:prSet loTypeId="urn:microsoft.com/office/officeart/2005/8/layout/target3" loCatId="relationship" qsTypeId="urn:microsoft.com/office/officeart/2005/8/quickstyle/3d2" qsCatId="3D" csTypeId="urn:microsoft.com/office/officeart/2005/8/colors/colorful1" csCatId="colorful"/>
      <dgm:spPr/>
      <dgm:t>
        <a:bodyPr/>
        <a:lstStyle/>
        <a:p>
          <a:pPr rtl="1"/>
          <a:endParaRPr lang="fa-IR"/>
        </a:p>
      </dgm:t>
    </dgm:pt>
    <dgm:pt modelId="{7B4D8A28-C91E-46E7-8E97-E2FA44F5CA4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تصاحب یک شرکت</a:t>
          </a:r>
          <a:endParaRPr lang="fa-IR" dirty="0">
            <a:cs typeface="B Zar" pitchFamily="2" charset="-78"/>
          </a:endParaRPr>
        </a:p>
      </dgm:t>
    </dgm:pt>
    <dgm:pt modelId="{C3852126-514F-419D-A0CF-3A61E3EAC06B}" type="parTrans" cxnId="{55829D25-30BF-4F8C-9E5D-E9E619B57F31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C405F078-06EA-4E6B-B7F2-3621D9532E2C}" type="sibTrans" cxnId="{55829D25-30BF-4F8C-9E5D-E9E619B57F31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300ABA50-4C3A-4F54-9BC7-7BCE68681720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فروش یک شرکت و یا اقمار آن</a:t>
          </a:r>
          <a:endParaRPr lang="fa-IR" dirty="0">
            <a:cs typeface="B Zar" pitchFamily="2" charset="-78"/>
          </a:endParaRPr>
        </a:p>
      </dgm:t>
    </dgm:pt>
    <dgm:pt modelId="{DA39C2F2-FE49-4963-BA90-8D8676D956A5}" type="parTrans" cxnId="{31B81C21-F75C-4EE4-A091-8C824501156A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98648F8F-A5F3-4439-A1CC-740A2F4D6A55}" type="sibTrans" cxnId="{31B81C21-F75C-4EE4-A091-8C824501156A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CAEBA877-89A0-4A1F-A7BB-7411ED4A0A12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سازمان‌دهی ادغام شرکت‌ها</a:t>
          </a:r>
          <a:endParaRPr lang="en-US" dirty="0">
            <a:cs typeface="B Zar" pitchFamily="2" charset="-78"/>
          </a:endParaRPr>
        </a:p>
      </dgm:t>
    </dgm:pt>
    <dgm:pt modelId="{0F14A7A3-9326-4F99-824D-FAFF8F1231C9}" type="parTrans" cxnId="{E1D891FC-0420-4E62-881F-2C2C552FD8A3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C001BC08-C0E2-46A5-839D-DFEAE5E1F7EF}" type="sibTrans" cxnId="{E1D891FC-0420-4E62-881F-2C2C552FD8A3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17C80462-0978-4B47-8259-660C4C7BFF0D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B Zar" pitchFamily="2" charset="-78"/>
            </a:rPr>
            <a:t>سازمان‌دهی سرمایه‌گذاری مشترک</a:t>
          </a:r>
          <a:endParaRPr lang="fa-IR" dirty="0">
            <a:latin typeface="Arial Unicode MS" pitchFamily="34" charset="-128"/>
            <a:ea typeface="Arial Unicode MS" pitchFamily="34" charset="-128"/>
            <a:cs typeface="B Zar" pitchFamily="2" charset="-78"/>
          </a:endParaRPr>
        </a:p>
      </dgm:t>
    </dgm:pt>
    <dgm:pt modelId="{DDAF0D94-2EA8-4D0E-9FB4-22E219448E54}" type="parTrans" cxnId="{672DC8F5-96BA-4D92-B6DA-501C37755D53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609DC1DB-3E68-49DA-A51F-2D1F62A5EAD9}" type="sibTrans" cxnId="{672DC8F5-96BA-4D92-B6DA-501C37755D53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908E6099-4D3D-48F7-B1C8-29A0AA8AB69A}">
      <dgm:prSet/>
      <dgm:spPr/>
      <dgm:t>
        <a:bodyPr/>
        <a:lstStyle/>
        <a:p>
          <a:pPr rtl="1"/>
          <a:endParaRPr lang="fa-IR" dirty="0">
            <a:cs typeface="B Zar" pitchFamily="2" charset="-78"/>
          </a:endParaRPr>
        </a:p>
      </dgm:t>
    </dgm:pt>
    <dgm:pt modelId="{6AA717D3-E7BD-484F-B039-068478A42CCD}" type="parTrans" cxnId="{D7FA86D8-E21C-49BB-AF2F-FABA590C70AA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DCC9C2E0-D86D-4BFC-ABB4-8AA9DBBA6F9F}" type="sibTrans" cxnId="{D7FA86D8-E21C-49BB-AF2F-FABA590C70AA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527407C8-2323-4CA5-9DC4-34886B94F827}" type="pres">
      <dgm:prSet presAssocID="{FDA043D9-5147-4F32-BF36-B01C0DA5976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287B78-DE2F-4B72-AC97-2CF3B100FD8D}" type="pres">
      <dgm:prSet presAssocID="{7B4D8A28-C91E-46E7-8E97-E2FA44F5CA49}" presName="circle1" presStyleLbl="node1" presStyleIdx="0" presStyleCnt="5"/>
      <dgm:spPr/>
    </dgm:pt>
    <dgm:pt modelId="{424EF695-FC34-49A5-88A1-0783753CD144}" type="pres">
      <dgm:prSet presAssocID="{7B4D8A28-C91E-46E7-8E97-E2FA44F5CA49}" presName="space" presStyleCnt="0"/>
      <dgm:spPr/>
    </dgm:pt>
    <dgm:pt modelId="{C5837BDA-F983-4BA6-B81D-5BA2C30FE066}" type="pres">
      <dgm:prSet presAssocID="{7B4D8A28-C91E-46E7-8E97-E2FA44F5CA49}" presName="rect1" presStyleLbl="alignAcc1" presStyleIdx="0" presStyleCnt="5"/>
      <dgm:spPr/>
      <dgm:t>
        <a:bodyPr/>
        <a:lstStyle/>
        <a:p>
          <a:endParaRPr lang="en-US"/>
        </a:p>
      </dgm:t>
    </dgm:pt>
    <dgm:pt modelId="{29AC3316-6EC0-4BBE-89BF-8D7DB6F4E07D}" type="pres">
      <dgm:prSet presAssocID="{300ABA50-4C3A-4F54-9BC7-7BCE68681720}" presName="vertSpace2" presStyleLbl="node1" presStyleIdx="0" presStyleCnt="5"/>
      <dgm:spPr/>
    </dgm:pt>
    <dgm:pt modelId="{FCBA10F3-6B28-4C33-97F9-63D208FD53EC}" type="pres">
      <dgm:prSet presAssocID="{300ABA50-4C3A-4F54-9BC7-7BCE68681720}" presName="circle2" presStyleLbl="node1" presStyleIdx="1" presStyleCnt="5"/>
      <dgm:spPr/>
    </dgm:pt>
    <dgm:pt modelId="{04268E95-55C4-429B-9E23-3E553B43A1C4}" type="pres">
      <dgm:prSet presAssocID="{300ABA50-4C3A-4F54-9BC7-7BCE68681720}" presName="rect2" presStyleLbl="alignAcc1" presStyleIdx="1" presStyleCnt="5"/>
      <dgm:spPr/>
      <dgm:t>
        <a:bodyPr/>
        <a:lstStyle/>
        <a:p>
          <a:endParaRPr lang="en-US"/>
        </a:p>
      </dgm:t>
    </dgm:pt>
    <dgm:pt modelId="{EFD1DA54-C738-4D72-B730-9AD16DE181D6}" type="pres">
      <dgm:prSet presAssocID="{CAEBA877-89A0-4A1F-A7BB-7411ED4A0A12}" presName="vertSpace3" presStyleLbl="node1" presStyleIdx="1" presStyleCnt="5"/>
      <dgm:spPr/>
    </dgm:pt>
    <dgm:pt modelId="{090F2D3B-A6B4-4D7B-B6CD-09BDB01C6205}" type="pres">
      <dgm:prSet presAssocID="{CAEBA877-89A0-4A1F-A7BB-7411ED4A0A12}" presName="circle3" presStyleLbl="node1" presStyleIdx="2" presStyleCnt="5"/>
      <dgm:spPr/>
    </dgm:pt>
    <dgm:pt modelId="{D08E767A-0CD6-44C7-9422-F52A42FC84A0}" type="pres">
      <dgm:prSet presAssocID="{CAEBA877-89A0-4A1F-A7BB-7411ED4A0A12}" presName="rect3" presStyleLbl="alignAcc1" presStyleIdx="2" presStyleCnt="5"/>
      <dgm:spPr/>
      <dgm:t>
        <a:bodyPr/>
        <a:lstStyle/>
        <a:p>
          <a:endParaRPr lang="en-US"/>
        </a:p>
      </dgm:t>
    </dgm:pt>
    <dgm:pt modelId="{AFFA92F0-ED5C-410D-A44E-CA39C8C9C13E}" type="pres">
      <dgm:prSet presAssocID="{17C80462-0978-4B47-8259-660C4C7BFF0D}" presName="vertSpace4" presStyleLbl="node1" presStyleIdx="2" presStyleCnt="5"/>
      <dgm:spPr/>
    </dgm:pt>
    <dgm:pt modelId="{0A424CCE-729B-46C7-BFC5-3648CAB3C7D2}" type="pres">
      <dgm:prSet presAssocID="{17C80462-0978-4B47-8259-660C4C7BFF0D}" presName="circle4" presStyleLbl="node1" presStyleIdx="3" presStyleCnt="5"/>
      <dgm:spPr/>
    </dgm:pt>
    <dgm:pt modelId="{CF43E8E6-033D-4120-A850-E269F4945DFC}" type="pres">
      <dgm:prSet presAssocID="{17C80462-0978-4B47-8259-660C4C7BFF0D}" presName="rect4" presStyleLbl="alignAcc1" presStyleIdx="3" presStyleCnt="5"/>
      <dgm:spPr/>
      <dgm:t>
        <a:bodyPr/>
        <a:lstStyle/>
        <a:p>
          <a:endParaRPr lang="en-US"/>
        </a:p>
      </dgm:t>
    </dgm:pt>
    <dgm:pt modelId="{7D830E0F-43A8-4475-8715-509D19414958}" type="pres">
      <dgm:prSet presAssocID="{908E6099-4D3D-48F7-B1C8-29A0AA8AB69A}" presName="vertSpace5" presStyleLbl="node1" presStyleIdx="3" presStyleCnt="5"/>
      <dgm:spPr/>
    </dgm:pt>
    <dgm:pt modelId="{E515B602-C213-422A-8308-F844087ABA66}" type="pres">
      <dgm:prSet presAssocID="{908E6099-4D3D-48F7-B1C8-29A0AA8AB69A}" presName="circle5" presStyleLbl="node1" presStyleIdx="4" presStyleCnt="5"/>
      <dgm:spPr/>
    </dgm:pt>
    <dgm:pt modelId="{F2ACA004-B886-4801-845D-66F27A940042}" type="pres">
      <dgm:prSet presAssocID="{908E6099-4D3D-48F7-B1C8-29A0AA8AB69A}" presName="rect5" presStyleLbl="alignAcc1" presStyleIdx="4" presStyleCnt="5"/>
      <dgm:spPr/>
      <dgm:t>
        <a:bodyPr/>
        <a:lstStyle/>
        <a:p>
          <a:endParaRPr lang="en-US"/>
        </a:p>
      </dgm:t>
    </dgm:pt>
    <dgm:pt modelId="{30A3051D-FEA3-426A-94A1-5AAF58E9E742}" type="pres">
      <dgm:prSet presAssocID="{7B4D8A28-C91E-46E7-8E97-E2FA44F5CA49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8AD801-BCB0-413F-B171-8974E93B8846}" type="pres">
      <dgm:prSet presAssocID="{300ABA50-4C3A-4F54-9BC7-7BCE68681720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2827E3-D813-405C-AAA2-2E424943AF6C}" type="pres">
      <dgm:prSet presAssocID="{CAEBA877-89A0-4A1F-A7BB-7411ED4A0A12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DA3ECE-1BEE-4BED-A474-93AA4121EEF6}" type="pres">
      <dgm:prSet presAssocID="{17C80462-0978-4B47-8259-660C4C7BFF0D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3D5A03-6B1F-4291-B086-6EEC463641B0}" type="pres">
      <dgm:prSet presAssocID="{908E6099-4D3D-48F7-B1C8-29A0AA8AB69A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E8628C-72A8-47D5-83CE-AC08B1F74D6A}" type="presOf" srcId="{908E6099-4D3D-48F7-B1C8-29A0AA8AB69A}" destId="{F2ACA004-B886-4801-845D-66F27A940042}" srcOrd="0" destOrd="0" presId="urn:microsoft.com/office/officeart/2005/8/layout/target3"/>
    <dgm:cxn modelId="{E1D891FC-0420-4E62-881F-2C2C552FD8A3}" srcId="{FDA043D9-5147-4F32-BF36-B01C0DA59769}" destId="{CAEBA877-89A0-4A1F-A7BB-7411ED4A0A12}" srcOrd="2" destOrd="0" parTransId="{0F14A7A3-9326-4F99-824D-FAFF8F1231C9}" sibTransId="{C001BC08-C0E2-46A5-839D-DFEAE5E1F7EF}"/>
    <dgm:cxn modelId="{015FB0A9-150D-4E58-99BE-7DF097C9B5A2}" type="presOf" srcId="{300ABA50-4C3A-4F54-9BC7-7BCE68681720}" destId="{3D8AD801-BCB0-413F-B171-8974E93B8846}" srcOrd="1" destOrd="0" presId="urn:microsoft.com/office/officeart/2005/8/layout/target3"/>
    <dgm:cxn modelId="{E744775D-B0CE-4857-AEBD-7EA636D4BDBA}" type="presOf" srcId="{300ABA50-4C3A-4F54-9BC7-7BCE68681720}" destId="{04268E95-55C4-429B-9E23-3E553B43A1C4}" srcOrd="0" destOrd="0" presId="urn:microsoft.com/office/officeart/2005/8/layout/target3"/>
    <dgm:cxn modelId="{AF48AF21-4059-4018-A5C5-25F34108806F}" type="presOf" srcId="{7B4D8A28-C91E-46E7-8E97-E2FA44F5CA49}" destId="{C5837BDA-F983-4BA6-B81D-5BA2C30FE066}" srcOrd="0" destOrd="0" presId="urn:microsoft.com/office/officeart/2005/8/layout/target3"/>
    <dgm:cxn modelId="{55829D25-30BF-4F8C-9E5D-E9E619B57F31}" srcId="{FDA043D9-5147-4F32-BF36-B01C0DA59769}" destId="{7B4D8A28-C91E-46E7-8E97-E2FA44F5CA49}" srcOrd="0" destOrd="0" parTransId="{C3852126-514F-419D-A0CF-3A61E3EAC06B}" sibTransId="{C405F078-06EA-4E6B-B7F2-3621D9532E2C}"/>
    <dgm:cxn modelId="{99724AEB-37F2-4BAD-A0D5-C2162A21168F}" type="presOf" srcId="{17C80462-0978-4B47-8259-660C4C7BFF0D}" destId="{CF43E8E6-033D-4120-A850-E269F4945DFC}" srcOrd="0" destOrd="0" presId="urn:microsoft.com/office/officeart/2005/8/layout/target3"/>
    <dgm:cxn modelId="{31B81C21-F75C-4EE4-A091-8C824501156A}" srcId="{FDA043D9-5147-4F32-BF36-B01C0DA59769}" destId="{300ABA50-4C3A-4F54-9BC7-7BCE68681720}" srcOrd="1" destOrd="0" parTransId="{DA39C2F2-FE49-4963-BA90-8D8676D956A5}" sibTransId="{98648F8F-A5F3-4439-A1CC-740A2F4D6A55}"/>
    <dgm:cxn modelId="{D11ABCC2-142E-4F1E-A095-EE771D1EC99F}" type="presOf" srcId="{CAEBA877-89A0-4A1F-A7BB-7411ED4A0A12}" destId="{D08E767A-0CD6-44C7-9422-F52A42FC84A0}" srcOrd="0" destOrd="0" presId="urn:microsoft.com/office/officeart/2005/8/layout/target3"/>
    <dgm:cxn modelId="{29B22630-FB21-4A08-BC47-749F07BD845E}" type="presOf" srcId="{7B4D8A28-C91E-46E7-8E97-E2FA44F5CA49}" destId="{30A3051D-FEA3-426A-94A1-5AAF58E9E742}" srcOrd="1" destOrd="0" presId="urn:microsoft.com/office/officeart/2005/8/layout/target3"/>
    <dgm:cxn modelId="{B073D632-F35C-4211-8165-A9EAE3309101}" type="presOf" srcId="{FDA043D9-5147-4F32-BF36-B01C0DA59769}" destId="{527407C8-2323-4CA5-9DC4-34886B94F827}" srcOrd="0" destOrd="0" presId="urn:microsoft.com/office/officeart/2005/8/layout/target3"/>
    <dgm:cxn modelId="{D7FA86D8-E21C-49BB-AF2F-FABA590C70AA}" srcId="{FDA043D9-5147-4F32-BF36-B01C0DA59769}" destId="{908E6099-4D3D-48F7-B1C8-29A0AA8AB69A}" srcOrd="4" destOrd="0" parTransId="{6AA717D3-E7BD-484F-B039-068478A42CCD}" sibTransId="{DCC9C2E0-D86D-4BFC-ABB4-8AA9DBBA6F9F}"/>
    <dgm:cxn modelId="{446BBD02-DA4C-429A-B510-04AF569B4F33}" type="presOf" srcId="{908E6099-4D3D-48F7-B1C8-29A0AA8AB69A}" destId="{1B3D5A03-6B1F-4291-B086-6EEC463641B0}" srcOrd="1" destOrd="0" presId="urn:microsoft.com/office/officeart/2005/8/layout/target3"/>
    <dgm:cxn modelId="{672DC8F5-96BA-4D92-B6DA-501C37755D53}" srcId="{FDA043D9-5147-4F32-BF36-B01C0DA59769}" destId="{17C80462-0978-4B47-8259-660C4C7BFF0D}" srcOrd="3" destOrd="0" parTransId="{DDAF0D94-2EA8-4D0E-9FB4-22E219448E54}" sibTransId="{609DC1DB-3E68-49DA-A51F-2D1F62A5EAD9}"/>
    <dgm:cxn modelId="{71324F15-54EB-4DFD-83EC-6A5AAD2F7B1E}" type="presOf" srcId="{17C80462-0978-4B47-8259-660C4C7BFF0D}" destId="{1DDA3ECE-1BEE-4BED-A474-93AA4121EEF6}" srcOrd="1" destOrd="0" presId="urn:microsoft.com/office/officeart/2005/8/layout/target3"/>
    <dgm:cxn modelId="{74E1A5BB-FF33-428D-A6A0-534B936F8878}" type="presOf" srcId="{CAEBA877-89A0-4A1F-A7BB-7411ED4A0A12}" destId="{142827E3-D813-405C-AAA2-2E424943AF6C}" srcOrd="1" destOrd="0" presId="urn:microsoft.com/office/officeart/2005/8/layout/target3"/>
    <dgm:cxn modelId="{13FEA39A-FEAA-4526-BC7F-EF01CF98DE09}" type="presParOf" srcId="{527407C8-2323-4CA5-9DC4-34886B94F827}" destId="{2A287B78-DE2F-4B72-AC97-2CF3B100FD8D}" srcOrd="0" destOrd="0" presId="urn:microsoft.com/office/officeart/2005/8/layout/target3"/>
    <dgm:cxn modelId="{AF98B258-B517-4A2C-A4DB-3AD560B59EC5}" type="presParOf" srcId="{527407C8-2323-4CA5-9DC4-34886B94F827}" destId="{424EF695-FC34-49A5-88A1-0783753CD144}" srcOrd="1" destOrd="0" presId="urn:microsoft.com/office/officeart/2005/8/layout/target3"/>
    <dgm:cxn modelId="{D7FB170B-E536-4CDF-A5CC-FB5788258848}" type="presParOf" srcId="{527407C8-2323-4CA5-9DC4-34886B94F827}" destId="{C5837BDA-F983-4BA6-B81D-5BA2C30FE066}" srcOrd="2" destOrd="0" presId="urn:microsoft.com/office/officeart/2005/8/layout/target3"/>
    <dgm:cxn modelId="{095189B4-9E49-4D3F-BFE2-F0F27688D1DB}" type="presParOf" srcId="{527407C8-2323-4CA5-9DC4-34886B94F827}" destId="{29AC3316-6EC0-4BBE-89BF-8D7DB6F4E07D}" srcOrd="3" destOrd="0" presId="urn:microsoft.com/office/officeart/2005/8/layout/target3"/>
    <dgm:cxn modelId="{EE6938F4-A85D-4FBE-A74A-2C92C297FF0F}" type="presParOf" srcId="{527407C8-2323-4CA5-9DC4-34886B94F827}" destId="{FCBA10F3-6B28-4C33-97F9-63D208FD53EC}" srcOrd="4" destOrd="0" presId="urn:microsoft.com/office/officeart/2005/8/layout/target3"/>
    <dgm:cxn modelId="{948DF6B5-0D4A-480B-BBA5-26E76541E513}" type="presParOf" srcId="{527407C8-2323-4CA5-9DC4-34886B94F827}" destId="{04268E95-55C4-429B-9E23-3E553B43A1C4}" srcOrd="5" destOrd="0" presId="urn:microsoft.com/office/officeart/2005/8/layout/target3"/>
    <dgm:cxn modelId="{05468B76-DECA-4812-85EB-F1D20C41E4D5}" type="presParOf" srcId="{527407C8-2323-4CA5-9DC4-34886B94F827}" destId="{EFD1DA54-C738-4D72-B730-9AD16DE181D6}" srcOrd="6" destOrd="0" presId="urn:microsoft.com/office/officeart/2005/8/layout/target3"/>
    <dgm:cxn modelId="{3F8D72DF-85A7-41F3-86FE-29DB82CE809B}" type="presParOf" srcId="{527407C8-2323-4CA5-9DC4-34886B94F827}" destId="{090F2D3B-A6B4-4D7B-B6CD-09BDB01C6205}" srcOrd="7" destOrd="0" presId="urn:microsoft.com/office/officeart/2005/8/layout/target3"/>
    <dgm:cxn modelId="{D5D09A04-338C-4BD9-BF17-9FAFC581C128}" type="presParOf" srcId="{527407C8-2323-4CA5-9DC4-34886B94F827}" destId="{D08E767A-0CD6-44C7-9422-F52A42FC84A0}" srcOrd="8" destOrd="0" presId="urn:microsoft.com/office/officeart/2005/8/layout/target3"/>
    <dgm:cxn modelId="{DE9B58E6-C1DA-48A0-B281-3779D8A48BEA}" type="presParOf" srcId="{527407C8-2323-4CA5-9DC4-34886B94F827}" destId="{AFFA92F0-ED5C-410D-A44E-CA39C8C9C13E}" srcOrd="9" destOrd="0" presId="urn:microsoft.com/office/officeart/2005/8/layout/target3"/>
    <dgm:cxn modelId="{666582BE-5BBC-4C9D-8124-5C50BCFE3583}" type="presParOf" srcId="{527407C8-2323-4CA5-9DC4-34886B94F827}" destId="{0A424CCE-729B-46C7-BFC5-3648CAB3C7D2}" srcOrd="10" destOrd="0" presId="urn:microsoft.com/office/officeart/2005/8/layout/target3"/>
    <dgm:cxn modelId="{CBE50319-367B-4A21-9E98-0E013619C143}" type="presParOf" srcId="{527407C8-2323-4CA5-9DC4-34886B94F827}" destId="{CF43E8E6-033D-4120-A850-E269F4945DFC}" srcOrd="11" destOrd="0" presId="urn:microsoft.com/office/officeart/2005/8/layout/target3"/>
    <dgm:cxn modelId="{5423F491-ECD0-4A17-9809-D0D2C4D366EF}" type="presParOf" srcId="{527407C8-2323-4CA5-9DC4-34886B94F827}" destId="{7D830E0F-43A8-4475-8715-509D19414958}" srcOrd="12" destOrd="0" presId="urn:microsoft.com/office/officeart/2005/8/layout/target3"/>
    <dgm:cxn modelId="{775C8E55-393F-491D-8AD5-55ED95E78342}" type="presParOf" srcId="{527407C8-2323-4CA5-9DC4-34886B94F827}" destId="{E515B602-C213-422A-8308-F844087ABA66}" srcOrd="13" destOrd="0" presId="urn:microsoft.com/office/officeart/2005/8/layout/target3"/>
    <dgm:cxn modelId="{BA937D6A-E698-4331-8B7F-ACDE0299AE44}" type="presParOf" srcId="{527407C8-2323-4CA5-9DC4-34886B94F827}" destId="{F2ACA004-B886-4801-845D-66F27A940042}" srcOrd="14" destOrd="0" presId="urn:microsoft.com/office/officeart/2005/8/layout/target3"/>
    <dgm:cxn modelId="{E8AD5559-C973-4243-8CB5-035FA0CB5A95}" type="presParOf" srcId="{527407C8-2323-4CA5-9DC4-34886B94F827}" destId="{30A3051D-FEA3-426A-94A1-5AAF58E9E742}" srcOrd="15" destOrd="0" presId="urn:microsoft.com/office/officeart/2005/8/layout/target3"/>
    <dgm:cxn modelId="{DAB000F9-1F0F-4910-8081-79B5539FCA25}" type="presParOf" srcId="{527407C8-2323-4CA5-9DC4-34886B94F827}" destId="{3D8AD801-BCB0-413F-B171-8974E93B8846}" srcOrd="16" destOrd="0" presId="urn:microsoft.com/office/officeart/2005/8/layout/target3"/>
    <dgm:cxn modelId="{8E312767-AE52-4504-A072-0BFD9F19EAD7}" type="presParOf" srcId="{527407C8-2323-4CA5-9DC4-34886B94F827}" destId="{142827E3-D813-405C-AAA2-2E424943AF6C}" srcOrd="17" destOrd="0" presId="urn:microsoft.com/office/officeart/2005/8/layout/target3"/>
    <dgm:cxn modelId="{07C53A08-9294-44A0-8B94-5B95713C0689}" type="presParOf" srcId="{527407C8-2323-4CA5-9DC4-34886B94F827}" destId="{1DDA3ECE-1BEE-4BED-A474-93AA4121EEF6}" srcOrd="18" destOrd="0" presId="urn:microsoft.com/office/officeart/2005/8/layout/target3"/>
    <dgm:cxn modelId="{CD42E71B-C6E2-47E6-B55C-11F719D648A1}" type="presParOf" srcId="{527407C8-2323-4CA5-9DC4-34886B94F827}" destId="{1B3D5A03-6B1F-4291-B086-6EEC463641B0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262BF135-68FC-424B-94E5-2F5B2563F42B}" type="doc">
      <dgm:prSet loTypeId="urn:microsoft.com/office/officeart/2005/8/layout/hList6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ABC1049C-89FF-4679-AA59-9EDA347D8E96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B Elm" pitchFamily="2" charset="-78"/>
            </a:rPr>
            <a:t>بازارسازی  سهام</a:t>
          </a:r>
          <a:endParaRPr lang="fa-IR" dirty="0">
            <a:latin typeface="Arial Unicode MS" pitchFamily="34" charset="-128"/>
            <a:ea typeface="Arial Unicode MS" pitchFamily="34" charset="-128"/>
            <a:cs typeface="B Elm" pitchFamily="2" charset="-78"/>
          </a:endParaRPr>
        </a:p>
      </dgm:t>
    </dgm:pt>
    <dgm:pt modelId="{BAB29CE1-2C03-4487-9DC3-3D3491E9969A}" type="parTrans" cxnId="{573AAB44-E152-4BC8-A129-49AB88AD94AC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B Elm" pitchFamily="2" charset="-78"/>
          </a:endParaRPr>
        </a:p>
      </dgm:t>
    </dgm:pt>
    <dgm:pt modelId="{F0D3E195-DD2A-42ED-A601-B7EE18B50975}" type="sibTrans" cxnId="{573AAB44-E152-4BC8-A129-49AB88AD94AC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B Elm" pitchFamily="2" charset="-78"/>
          </a:endParaRPr>
        </a:p>
      </dgm:t>
    </dgm:pt>
    <dgm:pt modelId="{2EEAAFAA-9E4B-463B-A89B-8E0CB80A2A43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B Elm" pitchFamily="2" charset="-78"/>
            </a:rPr>
            <a:t>عرضۀ عمومی اولیۀ سهام</a:t>
          </a:r>
          <a:endParaRPr lang="fa-IR" dirty="0">
            <a:latin typeface="Arial Unicode MS" pitchFamily="34" charset="-128"/>
            <a:ea typeface="Arial Unicode MS" pitchFamily="34" charset="-128"/>
            <a:cs typeface="B Elm" pitchFamily="2" charset="-78"/>
          </a:endParaRPr>
        </a:p>
      </dgm:t>
    </dgm:pt>
    <dgm:pt modelId="{886CDFBF-D302-431B-986B-31C40040A624}" type="parTrans" cxnId="{B50C6D66-3A13-4219-88EB-B0BC28F12C0E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B Elm" pitchFamily="2" charset="-78"/>
          </a:endParaRPr>
        </a:p>
      </dgm:t>
    </dgm:pt>
    <dgm:pt modelId="{15459C73-C143-478E-A5E8-B0057C51FA3B}" type="sibTrans" cxnId="{B50C6D66-3A13-4219-88EB-B0BC28F12C0E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B Elm" pitchFamily="2" charset="-78"/>
          </a:endParaRPr>
        </a:p>
      </dgm:t>
    </dgm:pt>
    <dgm:pt modelId="{A76B8A18-00FA-45C0-BFFC-9EF20B22C0DB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B Elm" pitchFamily="2" charset="-78"/>
            </a:rPr>
            <a:t>سهام شرکت‌های بورسی</a:t>
          </a:r>
          <a:endParaRPr lang="en-US" dirty="0">
            <a:latin typeface="Arial Unicode MS" pitchFamily="34" charset="-128"/>
            <a:ea typeface="Arial Unicode MS" pitchFamily="34" charset="-128"/>
            <a:cs typeface="B Elm" pitchFamily="2" charset="-78"/>
          </a:endParaRPr>
        </a:p>
      </dgm:t>
    </dgm:pt>
    <dgm:pt modelId="{D25358AB-8E63-40B8-91BD-260DEB456FAA}" type="parTrans" cxnId="{0F7EDF58-C5F0-489D-A00E-410093D158C0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B Elm" pitchFamily="2" charset="-78"/>
          </a:endParaRPr>
        </a:p>
      </dgm:t>
    </dgm:pt>
    <dgm:pt modelId="{6027F539-1562-4397-9488-CF60FE17CE50}" type="sibTrans" cxnId="{0F7EDF58-C5F0-489D-A00E-410093D158C0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B Elm" pitchFamily="2" charset="-78"/>
          </a:endParaRPr>
        </a:p>
      </dgm:t>
    </dgm:pt>
    <dgm:pt modelId="{6BB7F9C0-F069-4EA3-879B-9228A6A25AEC}" type="pres">
      <dgm:prSet presAssocID="{262BF135-68FC-424B-94E5-2F5B2563F42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D6810CD-58A2-472D-9E16-E402875D8E26}" type="pres">
      <dgm:prSet presAssocID="{ABC1049C-89FF-4679-AA59-9EDA347D8E9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571F63-0605-403B-BD86-E401F953F6F8}" type="pres">
      <dgm:prSet presAssocID="{F0D3E195-DD2A-42ED-A601-B7EE18B50975}" presName="sibTrans" presStyleCnt="0"/>
      <dgm:spPr/>
    </dgm:pt>
    <dgm:pt modelId="{609250F6-CECF-4B3D-9778-8C60513D62EC}" type="pres">
      <dgm:prSet presAssocID="{2EEAAFAA-9E4B-463B-A89B-8E0CB80A2A4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4B63C6-6289-4E92-8CB3-FBB2397CF89F}" type="pres">
      <dgm:prSet presAssocID="{15459C73-C143-478E-A5E8-B0057C51FA3B}" presName="sibTrans" presStyleCnt="0"/>
      <dgm:spPr/>
    </dgm:pt>
    <dgm:pt modelId="{19EC84DF-28EF-4A17-9A02-5A95D42FD3A8}" type="pres">
      <dgm:prSet presAssocID="{A76B8A18-00FA-45C0-BFFC-9EF20B22C0D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3AAB44-E152-4BC8-A129-49AB88AD94AC}" srcId="{262BF135-68FC-424B-94E5-2F5B2563F42B}" destId="{ABC1049C-89FF-4679-AA59-9EDA347D8E96}" srcOrd="0" destOrd="0" parTransId="{BAB29CE1-2C03-4487-9DC3-3D3491E9969A}" sibTransId="{F0D3E195-DD2A-42ED-A601-B7EE18B50975}"/>
    <dgm:cxn modelId="{DA3FE0BF-FBEC-4A0A-971B-9D13FA651B7B}" type="presOf" srcId="{262BF135-68FC-424B-94E5-2F5B2563F42B}" destId="{6BB7F9C0-F069-4EA3-879B-9228A6A25AEC}" srcOrd="0" destOrd="0" presId="urn:microsoft.com/office/officeart/2005/8/layout/hList6"/>
    <dgm:cxn modelId="{F4054700-C150-4188-BD06-69E930DFE35B}" type="presOf" srcId="{ABC1049C-89FF-4679-AA59-9EDA347D8E96}" destId="{0D6810CD-58A2-472D-9E16-E402875D8E26}" srcOrd="0" destOrd="0" presId="urn:microsoft.com/office/officeart/2005/8/layout/hList6"/>
    <dgm:cxn modelId="{5C0A3A61-3CCE-4834-BC29-B90A35B51568}" type="presOf" srcId="{A76B8A18-00FA-45C0-BFFC-9EF20B22C0DB}" destId="{19EC84DF-28EF-4A17-9A02-5A95D42FD3A8}" srcOrd="0" destOrd="0" presId="urn:microsoft.com/office/officeart/2005/8/layout/hList6"/>
    <dgm:cxn modelId="{E3DEFC52-D5A2-4BBE-A2DB-EB7C31A0C4CC}" type="presOf" srcId="{2EEAAFAA-9E4B-463B-A89B-8E0CB80A2A43}" destId="{609250F6-CECF-4B3D-9778-8C60513D62EC}" srcOrd="0" destOrd="0" presId="urn:microsoft.com/office/officeart/2005/8/layout/hList6"/>
    <dgm:cxn modelId="{B50C6D66-3A13-4219-88EB-B0BC28F12C0E}" srcId="{262BF135-68FC-424B-94E5-2F5B2563F42B}" destId="{2EEAAFAA-9E4B-463B-A89B-8E0CB80A2A43}" srcOrd="1" destOrd="0" parTransId="{886CDFBF-D302-431B-986B-31C40040A624}" sibTransId="{15459C73-C143-478E-A5E8-B0057C51FA3B}"/>
    <dgm:cxn modelId="{0F7EDF58-C5F0-489D-A00E-410093D158C0}" srcId="{262BF135-68FC-424B-94E5-2F5B2563F42B}" destId="{A76B8A18-00FA-45C0-BFFC-9EF20B22C0DB}" srcOrd="2" destOrd="0" parTransId="{D25358AB-8E63-40B8-91BD-260DEB456FAA}" sibTransId="{6027F539-1562-4397-9488-CF60FE17CE50}"/>
    <dgm:cxn modelId="{BF20F61E-34FC-41B1-B4E4-DD1FB3C61E7B}" type="presParOf" srcId="{6BB7F9C0-F069-4EA3-879B-9228A6A25AEC}" destId="{0D6810CD-58A2-472D-9E16-E402875D8E26}" srcOrd="0" destOrd="0" presId="urn:microsoft.com/office/officeart/2005/8/layout/hList6"/>
    <dgm:cxn modelId="{9A04EF1B-E993-465D-8C9E-DD337C2B469F}" type="presParOf" srcId="{6BB7F9C0-F069-4EA3-879B-9228A6A25AEC}" destId="{A8571F63-0605-403B-BD86-E401F953F6F8}" srcOrd="1" destOrd="0" presId="urn:microsoft.com/office/officeart/2005/8/layout/hList6"/>
    <dgm:cxn modelId="{96AA249F-4EE0-4303-A393-474D8D98293D}" type="presParOf" srcId="{6BB7F9C0-F069-4EA3-879B-9228A6A25AEC}" destId="{609250F6-CECF-4B3D-9778-8C60513D62EC}" srcOrd="2" destOrd="0" presId="urn:microsoft.com/office/officeart/2005/8/layout/hList6"/>
    <dgm:cxn modelId="{738484FA-33AF-4A24-9F09-5A714EB3423E}" type="presParOf" srcId="{6BB7F9C0-F069-4EA3-879B-9228A6A25AEC}" destId="{574B63C6-6289-4E92-8CB3-FBB2397CF89F}" srcOrd="3" destOrd="0" presId="urn:microsoft.com/office/officeart/2005/8/layout/hList6"/>
    <dgm:cxn modelId="{5D650E20-27C9-4FFB-8B95-D09B2AAAF2C0}" type="presParOf" srcId="{6BB7F9C0-F069-4EA3-879B-9228A6A25AEC}" destId="{19EC84DF-28EF-4A17-9A02-5A95D42FD3A8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3D944696-A696-4149-848F-FEAA799E5731}" type="doc">
      <dgm:prSet loTypeId="urn:microsoft.com/office/officeart/2005/8/layout/matrix3" loCatId="matrix" qsTypeId="urn:microsoft.com/office/officeart/2005/8/quickstyle/3d7" qsCatId="3D" csTypeId="urn:microsoft.com/office/officeart/2005/8/colors/accent1_2" csCatId="accent1"/>
      <dgm:spPr/>
      <dgm:t>
        <a:bodyPr/>
        <a:lstStyle/>
        <a:p>
          <a:pPr rtl="1"/>
          <a:endParaRPr lang="fa-IR"/>
        </a:p>
      </dgm:t>
    </dgm:pt>
    <dgm:pt modelId="{7A73FA77-B7E4-4E40-8762-80B2BFD44ACF}">
      <dgm:prSet custT="1"/>
      <dgm:spPr/>
      <dgm:t>
        <a:bodyPr/>
        <a:lstStyle/>
        <a:p>
          <a:pPr rtl="1"/>
          <a:r>
            <a:rPr lang="fa-IR" sz="2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برنامه‌ریزی استرتژیک</a:t>
          </a:r>
          <a:endParaRPr lang="en-US" sz="2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90592A0D-8F01-4F72-AB97-1A76FD73166A}" type="parTrans" cxnId="{10AAEC97-BC8E-49AF-94F0-FD86F11D0395}">
      <dgm:prSet/>
      <dgm:spPr/>
      <dgm:t>
        <a:bodyPr/>
        <a:lstStyle/>
        <a:p>
          <a:pPr rtl="1"/>
          <a:endParaRPr lang="fa-IR" sz="220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4779AA89-F78A-4BB1-A8A5-64CB405667CE}" type="sibTrans" cxnId="{10AAEC97-BC8E-49AF-94F0-FD86F11D0395}">
      <dgm:prSet/>
      <dgm:spPr/>
      <dgm:t>
        <a:bodyPr/>
        <a:lstStyle/>
        <a:p>
          <a:pPr rtl="1"/>
          <a:endParaRPr lang="fa-IR" sz="220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18F7C24B-999C-4E69-B2A6-BF846B8B686C}">
      <dgm:prSet custT="1"/>
      <dgm:spPr/>
      <dgm:t>
        <a:bodyPr/>
        <a:lstStyle/>
        <a:p>
          <a:pPr rtl="1"/>
          <a:r>
            <a:rPr lang="fa-IR" sz="2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تجدید ساختار سرمایه</a:t>
          </a:r>
          <a:endParaRPr lang="en-US" sz="2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661AC020-74F0-429D-80A7-71A76B2DE699}" type="parTrans" cxnId="{24A7EC35-2422-4D45-AC4D-09A11589A64A}">
      <dgm:prSet/>
      <dgm:spPr/>
      <dgm:t>
        <a:bodyPr/>
        <a:lstStyle/>
        <a:p>
          <a:pPr rtl="1"/>
          <a:endParaRPr lang="fa-IR" sz="220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480D5B59-3A3F-42A4-8DB1-DAE7497AF4D5}" type="sibTrans" cxnId="{24A7EC35-2422-4D45-AC4D-09A11589A64A}">
      <dgm:prSet/>
      <dgm:spPr/>
      <dgm:t>
        <a:bodyPr/>
        <a:lstStyle/>
        <a:p>
          <a:pPr rtl="1"/>
          <a:endParaRPr lang="fa-IR" sz="220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FA9FF526-00FB-4190-90E7-16E119E0C0DE}">
      <dgm:prSet custT="1"/>
      <dgm:spPr/>
      <dgm:t>
        <a:bodyPr/>
        <a:lstStyle/>
        <a:p>
          <a:pPr rtl="1"/>
          <a:r>
            <a:rPr lang="fa-IR" sz="2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مدیریت دارایی-بدهی</a:t>
          </a:r>
          <a:endParaRPr lang="en-US" sz="2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95E999C7-2180-4E0C-805C-6A19A8C7A991}" type="parTrans" cxnId="{2D743E64-887F-4132-8F4B-DB83CEBEE4BD}">
      <dgm:prSet/>
      <dgm:spPr/>
      <dgm:t>
        <a:bodyPr/>
        <a:lstStyle/>
        <a:p>
          <a:pPr rtl="1"/>
          <a:endParaRPr lang="fa-IR" sz="220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8DAAF5CF-E8E0-4380-A393-B31B16DFF825}" type="sibTrans" cxnId="{2D743E64-887F-4132-8F4B-DB83CEBEE4BD}">
      <dgm:prSet/>
      <dgm:spPr/>
      <dgm:t>
        <a:bodyPr/>
        <a:lstStyle/>
        <a:p>
          <a:pPr rtl="1"/>
          <a:endParaRPr lang="fa-IR" sz="220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17AA4F30-7BE2-4A4E-8E90-150B7AE9F9F9}">
      <dgm:prSet custT="1"/>
      <dgm:spPr/>
      <dgm:t>
        <a:bodyPr/>
        <a:lstStyle/>
        <a:p>
          <a:pPr rtl="1"/>
          <a:r>
            <a:rPr lang="fa-IR" sz="2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ارزش‌یابی پروژه‌ها</a:t>
          </a:r>
          <a:endParaRPr lang="en-US" sz="2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7F96E8E0-E2BF-4942-B798-13B0D98B9DCF}" type="parTrans" cxnId="{150096C2-6EC2-4C10-B7E6-E101D08579B0}">
      <dgm:prSet/>
      <dgm:spPr/>
      <dgm:t>
        <a:bodyPr/>
        <a:lstStyle/>
        <a:p>
          <a:pPr rtl="1"/>
          <a:endParaRPr lang="fa-IR" sz="220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7CD4405B-BFE8-4A1D-B510-E4B3453669F8}" type="sibTrans" cxnId="{150096C2-6EC2-4C10-B7E6-E101D08579B0}">
      <dgm:prSet/>
      <dgm:spPr/>
      <dgm:t>
        <a:bodyPr/>
        <a:lstStyle/>
        <a:p>
          <a:pPr rtl="1"/>
          <a:endParaRPr lang="fa-IR" sz="220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26A42FE1-B6CB-4D22-A47B-68EFE786BC71}" type="pres">
      <dgm:prSet presAssocID="{3D944696-A696-4149-848F-FEAA799E573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6C4A79-419D-490F-8737-8C27E980B497}" type="pres">
      <dgm:prSet presAssocID="{3D944696-A696-4149-848F-FEAA799E5731}" presName="diamond" presStyleLbl="bgShp" presStyleIdx="0" presStyleCnt="1"/>
      <dgm:spPr/>
    </dgm:pt>
    <dgm:pt modelId="{8A94E9B4-1AAC-4DB4-A6B1-0A5770760A0C}" type="pres">
      <dgm:prSet presAssocID="{3D944696-A696-4149-848F-FEAA799E573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8FB127-18F3-4753-910A-E71D965CDEF9}" type="pres">
      <dgm:prSet presAssocID="{3D944696-A696-4149-848F-FEAA799E573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F30F1-8E2A-475F-A2F4-6854868A7502}" type="pres">
      <dgm:prSet presAssocID="{3D944696-A696-4149-848F-FEAA799E573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ED8809-4E7A-41C6-93F6-6A04463DE233}" type="pres">
      <dgm:prSet presAssocID="{3D944696-A696-4149-848F-FEAA799E573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2D26EC-270A-4ABD-8096-0B41A82FA408}" type="presOf" srcId="{18F7C24B-999C-4E69-B2A6-BF846B8B686C}" destId="{D48FB127-18F3-4753-910A-E71D965CDEF9}" srcOrd="0" destOrd="0" presId="urn:microsoft.com/office/officeart/2005/8/layout/matrix3"/>
    <dgm:cxn modelId="{80C1BAA7-0B10-4693-B306-1FBBC0033A03}" type="presOf" srcId="{7A73FA77-B7E4-4E40-8762-80B2BFD44ACF}" destId="{8A94E9B4-1AAC-4DB4-A6B1-0A5770760A0C}" srcOrd="0" destOrd="0" presId="urn:microsoft.com/office/officeart/2005/8/layout/matrix3"/>
    <dgm:cxn modelId="{C8B3AC74-4B11-42A2-A25B-CA6264E0B171}" type="presOf" srcId="{FA9FF526-00FB-4190-90E7-16E119E0C0DE}" destId="{3DEF30F1-8E2A-475F-A2F4-6854868A7502}" srcOrd="0" destOrd="0" presId="urn:microsoft.com/office/officeart/2005/8/layout/matrix3"/>
    <dgm:cxn modelId="{4E0D09B2-AF07-4F46-A53A-8F5A666D6BB2}" type="presOf" srcId="{3D944696-A696-4149-848F-FEAA799E5731}" destId="{26A42FE1-B6CB-4D22-A47B-68EFE786BC71}" srcOrd="0" destOrd="0" presId="urn:microsoft.com/office/officeart/2005/8/layout/matrix3"/>
    <dgm:cxn modelId="{10AAEC97-BC8E-49AF-94F0-FD86F11D0395}" srcId="{3D944696-A696-4149-848F-FEAA799E5731}" destId="{7A73FA77-B7E4-4E40-8762-80B2BFD44ACF}" srcOrd="0" destOrd="0" parTransId="{90592A0D-8F01-4F72-AB97-1A76FD73166A}" sibTransId="{4779AA89-F78A-4BB1-A8A5-64CB405667CE}"/>
    <dgm:cxn modelId="{150096C2-6EC2-4C10-B7E6-E101D08579B0}" srcId="{3D944696-A696-4149-848F-FEAA799E5731}" destId="{17AA4F30-7BE2-4A4E-8E90-150B7AE9F9F9}" srcOrd="3" destOrd="0" parTransId="{7F96E8E0-E2BF-4942-B798-13B0D98B9DCF}" sibTransId="{7CD4405B-BFE8-4A1D-B510-E4B3453669F8}"/>
    <dgm:cxn modelId="{2D743E64-887F-4132-8F4B-DB83CEBEE4BD}" srcId="{3D944696-A696-4149-848F-FEAA799E5731}" destId="{FA9FF526-00FB-4190-90E7-16E119E0C0DE}" srcOrd="2" destOrd="0" parTransId="{95E999C7-2180-4E0C-805C-6A19A8C7A991}" sibTransId="{8DAAF5CF-E8E0-4380-A393-B31B16DFF825}"/>
    <dgm:cxn modelId="{24A7EC35-2422-4D45-AC4D-09A11589A64A}" srcId="{3D944696-A696-4149-848F-FEAA799E5731}" destId="{18F7C24B-999C-4E69-B2A6-BF846B8B686C}" srcOrd="1" destOrd="0" parTransId="{661AC020-74F0-429D-80A7-71A76B2DE699}" sibTransId="{480D5B59-3A3F-42A4-8DB1-DAE7497AF4D5}"/>
    <dgm:cxn modelId="{E0ABED2E-A3BD-4109-B36A-393587A0E8F7}" type="presOf" srcId="{17AA4F30-7BE2-4A4E-8E90-150B7AE9F9F9}" destId="{7AED8809-4E7A-41C6-93F6-6A04463DE233}" srcOrd="0" destOrd="0" presId="urn:microsoft.com/office/officeart/2005/8/layout/matrix3"/>
    <dgm:cxn modelId="{719FC4F2-A294-44EC-AEBE-8CB01AD539EA}" type="presParOf" srcId="{26A42FE1-B6CB-4D22-A47B-68EFE786BC71}" destId="{A56C4A79-419D-490F-8737-8C27E980B497}" srcOrd="0" destOrd="0" presId="urn:microsoft.com/office/officeart/2005/8/layout/matrix3"/>
    <dgm:cxn modelId="{72DACD90-3BCD-4CE9-BA71-54A1E5F0AFDF}" type="presParOf" srcId="{26A42FE1-B6CB-4D22-A47B-68EFE786BC71}" destId="{8A94E9B4-1AAC-4DB4-A6B1-0A5770760A0C}" srcOrd="1" destOrd="0" presId="urn:microsoft.com/office/officeart/2005/8/layout/matrix3"/>
    <dgm:cxn modelId="{DF7D6D4E-6F2C-4B6A-85BC-05EA7B24C702}" type="presParOf" srcId="{26A42FE1-B6CB-4D22-A47B-68EFE786BC71}" destId="{D48FB127-18F3-4753-910A-E71D965CDEF9}" srcOrd="2" destOrd="0" presId="urn:microsoft.com/office/officeart/2005/8/layout/matrix3"/>
    <dgm:cxn modelId="{14B0F869-B3B6-43FE-846B-F746A500CDEC}" type="presParOf" srcId="{26A42FE1-B6CB-4D22-A47B-68EFE786BC71}" destId="{3DEF30F1-8E2A-475F-A2F4-6854868A7502}" srcOrd="3" destOrd="0" presId="urn:microsoft.com/office/officeart/2005/8/layout/matrix3"/>
    <dgm:cxn modelId="{1EF429F8-EE88-4F1B-9C5F-25BF1005EC0A}" type="presParOf" srcId="{26A42FE1-B6CB-4D22-A47B-68EFE786BC71}" destId="{7AED8809-4E7A-41C6-93F6-6A04463DE23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5ABDCC-00C7-428F-8D37-C8254BA18A38}" type="doc">
      <dgm:prSet loTypeId="urn:microsoft.com/office/officeart/2005/8/layout/process3" loCatId="process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0B7B801-57B0-4B48-8283-FA3D9B73738D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تقسيم‌بندي بازارهاي مالي اعتباري است:</a:t>
          </a:r>
          <a:endParaRPr lang="en-US" dirty="0">
            <a:cs typeface="B Titr" pitchFamily="2" charset="-78"/>
          </a:endParaRPr>
        </a:p>
      </dgm:t>
    </dgm:pt>
    <dgm:pt modelId="{ADDF6040-620E-4150-B294-8318D07E6FD8}" type="parTrans" cxnId="{1EC6A7FA-19A9-4280-A3D6-A08A174EE917}">
      <dgm:prSet/>
      <dgm:spPr/>
      <dgm:t>
        <a:bodyPr/>
        <a:lstStyle/>
        <a:p>
          <a:endParaRPr lang="en-US"/>
        </a:p>
      </dgm:t>
    </dgm:pt>
    <dgm:pt modelId="{94861791-3BEA-40E2-8DB4-071541F27E40}" type="sibTrans" cxnId="{1EC6A7FA-19A9-4280-A3D6-A08A174EE917}">
      <dgm:prSet/>
      <dgm:spPr/>
      <dgm:t>
        <a:bodyPr/>
        <a:lstStyle/>
        <a:p>
          <a:endParaRPr lang="en-US"/>
        </a:p>
      </dgm:t>
    </dgm:pt>
    <dgm:pt modelId="{A7A6FCBE-412C-4736-8658-0B6C41641E30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بانک‌ها وام‌های رهنی 30 ساله می‌فروشند.</a:t>
          </a:r>
          <a:endParaRPr lang="en-US" dirty="0">
            <a:cs typeface="B Zar" pitchFamily="2" charset="-78"/>
          </a:endParaRPr>
        </a:p>
      </dgm:t>
    </dgm:pt>
    <dgm:pt modelId="{53993318-4070-4070-8157-A8E57BB1A122}" type="parTrans" cxnId="{465EB79B-2FF7-44C0-9642-70F6FE9C9272}">
      <dgm:prSet/>
      <dgm:spPr/>
      <dgm:t>
        <a:bodyPr/>
        <a:lstStyle/>
        <a:p>
          <a:endParaRPr lang="en-US"/>
        </a:p>
      </dgm:t>
    </dgm:pt>
    <dgm:pt modelId="{F571230A-3903-45C6-95BA-CDE88D4ADB9A}" type="sibTrans" cxnId="{465EB79B-2FF7-44C0-9642-70F6FE9C9272}">
      <dgm:prSet/>
      <dgm:spPr/>
      <dgm:t>
        <a:bodyPr/>
        <a:lstStyle/>
        <a:p>
          <a:endParaRPr lang="en-US"/>
        </a:p>
      </dgm:t>
    </dgm:pt>
    <dgm:pt modelId="{C9CD894D-E987-4ED6-958B-9E2873B4923E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بورس‌ها اوراق قرضۀ 5 ساله می‌فروشند.</a:t>
          </a:r>
          <a:endParaRPr lang="en-US" dirty="0">
            <a:cs typeface="B Zar" pitchFamily="2" charset="-78"/>
          </a:endParaRPr>
        </a:p>
      </dgm:t>
    </dgm:pt>
    <dgm:pt modelId="{8E8A6C6F-9ECF-4BBB-9560-7C506EDDCDD1}" type="parTrans" cxnId="{B5AC30FE-D343-4D02-8868-69451D310154}">
      <dgm:prSet/>
      <dgm:spPr/>
      <dgm:t>
        <a:bodyPr/>
        <a:lstStyle/>
        <a:p>
          <a:endParaRPr lang="en-US"/>
        </a:p>
      </dgm:t>
    </dgm:pt>
    <dgm:pt modelId="{BAC994EA-3DE5-40A5-B36B-8244215B5E4C}" type="sibTrans" cxnId="{B5AC30FE-D343-4D02-8868-69451D310154}">
      <dgm:prSet/>
      <dgm:spPr/>
      <dgm:t>
        <a:bodyPr/>
        <a:lstStyle/>
        <a:p>
          <a:endParaRPr lang="en-US"/>
        </a:p>
      </dgm:t>
    </dgm:pt>
    <dgm:pt modelId="{3EF98D31-8721-4BD1-B89D-B242189C1C47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شرکت‌ها برای سرمایه‌گذاری بلندمدت به بانک‌ها مراجعه می‌کنند.</a:t>
          </a:r>
          <a:endParaRPr lang="en-US" dirty="0">
            <a:cs typeface="B Zar" pitchFamily="2" charset="-78"/>
          </a:endParaRPr>
        </a:p>
      </dgm:t>
    </dgm:pt>
    <dgm:pt modelId="{A368229B-48D2-4B98-858F-1A193F5FED29}" type="parTrans" cxnId="{2DDD387B-340D-4D2C-9FF2-B5545E8DAC2C}">
      <dgm:prSet/>
      <dgm:spPr/>
      <dgm:t>
        <a:bodyPr/>
        <a:lstStyle/>
        <a:p>
          <a:endParaRPr lang="en-US"/>
        </a:p>
      </dgm:t>
    </dgm:pt>
    <dgm:pt modelId="{46347562-2C08-42A5-9AF6-307FD312F164}" type="sibTrans" cxnId="{2DDD387B-340D-4D2C-9FF2-B5545E8DAC2C}">
      <dgm:prSet/>
      <dgm:spPr/>
      <dgm:t>
        <a:bodyPr/>
        <a:lstStyle/>
        <a:p>
          <a:endParaRPr lang="en-US"/>
        </a:p>
      </dgm:t>
    </dgm:pt>
    <dgm:pt modelId="{F8480D03-2A4B-4092-9BAC-5E2106F0E493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شرکت‌ها برای تأمین سرمایه در گردش به بورس مراجعه می‌کنند.</a:t>
          </a:r>
          <a:endParaRPr lang="fa-IR" dirty="0">
            <a:cs typeface="B Zar" pitchFamily="2" charset="-78"/>
          </a:endParaRPr>
        </a:p>
      </dgm:t>
    </dgm:pt>
    <dgm:pt modelId="{822C7E70-DF98-428B-BFEA-B298C22BD59B}" type="parTrans" cxnId="{A72F8CAC-0AB0-4768-B6F0-5CE59F5B99C4}">
      <dgm:prSet/>
      <dgm:spPr/>
      <dgm:t>
        <a:bodyPr/>
        <a:lstStyle/>
        <a:p>
          <a:endParaRPr lang="en-US"/>
        </a:p>
      </dgm:t>
    </dgm:pt>
    <dgm:pt modelId="{B2371A64-F5D1-48E8-80B2-6B0E668DD49E}" type="sibTrans" cxnId="{A72F8CAC-0AB0-4768-B6F0-5CE59F5B99C4}">
      <dgm:prSet/>
      <dgm:spPr/>
      <dgm:t>
        <a:bodyPr/>
        <a:lstStyle/>
        <a:p>
          <a:endParaRPr lang="en-US"/>
        </a:p>
      </dgm:t>
    </dgm:pt>
    <dgm:pt modelId="{2C8C0607-A662-4169-8162-6B0EBF475C61}" type="pres">
      <dgm:prSet presAssocID="{705ABDCC-00C7-428F-8D37-C8254BA18A3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783249-67AF-4795-BBC1-277619AB2909}" type="pres">
      <dgm:prSet presAssocID="{00B7B801-57B0-4B48-8283-FA3D9B73738D}" presName="composite" presStyleCnt="0"/>
      <dgm:spPr/>
    </dgm:pt>
    <dgm:pt modelId="{7AA2C9FF-B715-4DCA-A156-E3EDFEFBEA84}" type="pres">
      <dgm:prSet presAssocID="{00B7B801-57B0-4B48-8283-FA3D9B73738D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1F8A28-7F2C-4D5C-A581-99DDA73530BC}" type="pres">
      <dgm:prSet presAssocID="{00B7B801-57B0-4B48-8283-FA3D9B73738D}" presName="parSh" presStyleLbl="node1" presStyleIdx="0" presStyleCnt="1"/>
      <dgm:spPr/>
      <dgm:t>
        <a:bodyPr/>
        <a:lstStyle/>
        <a:p>
          <a:endParaRPr lang="en-US"/>
        </a:p>
      </dgm:t>
    </dgm:pt>
    <dgm:pt modelId="{DE6533EF-91C2-488E-93F3-BF3609BF89B9}" type="pres">
      <dgm:prSet presAssocID="{00B7B801-57B0-4B48-8283-FA3D9B73738D}" presName="desTx" presStyleLbl="fgAcc1" presStyleIdx="0" presStyleCnt="1">
        <dgm:presLayoutVars>
          <dgm:bulletEnabled val="1"/>
        </dgm:presLayoutVars>
      </dgm:prSet>
      <dgm:spPr>
        <a:prstGeom prst="doubleWave">
          <a:avLst/>
        </a:prstGeom>
      </dgm:spPr>
      <dgm:t>
        <a:bodyPr/>
        <a:lstStyle/>
        <a:p>
          <a:endParaRPr lang="en-US"/>
        </a:p>
      </dgm:t>
    </dgm:pt>
  </dgm:ptLst>
  <dgm:cxnLst>
    <dgm:cxn modelId="{B5AC30FE-D343-4D02-8868-69451D310154}" srcId="{00B7B801-57B0-4B48-8283-FA3D9B73738D}" destId="{C9CD894D-E987-4ED6-958B-9E2873B4923E}" srcOrd="1" destOrd="0" parTransId="{8E8A6C6F-9ECF-4BBB-9560-7C506EDDCDD1}" sibTransId="{BAC994EA-3DE5-40A5-B36B-8244215B5E4C}"/>
    <dgm:cxn modelId="{BD280FF4-CDC7-4ED0-B5A5-18EC0B802F4D}" type="presOf" srcId="{00B7B801-57B0-4B48-8283-FA3D9B73738D}" destId="{B81F8A28-7F2C-4D5C-A581-99DDA73530BC}" srcOrd="1" destOrd="0" presId="urn:microsoft.com/office/officeart/2005/8/layout/process3"/>
    <dgm:cxn modelId="{A72F8CAC-0AB0-4768-B6F0-5CE59F5B99C4}" srcId="{00B7B801-57B0-4B48-8283-FA3D9B73738D}" destId="{F8480D03-2A4B-4092-9BAC-5E2106F0E493}" srcOrd="3" destOrd="0" parTransId="{822C7E70-DF98-428B-BFEA-B298C22BD59B}" sibTransId="{B2371A64-F5D1-48E8-80B2-6B0E668DD49E}"/>
    <dgm:cxn modelId="{0C677A44-3024-4959-BB40-C43AB83D9877}" type="presOf" srcId="{3EF98D31-8721-4BD1-B89D-B242189C1C47}" destId="{DE6533EF-91C2-488E-93F3-BF3609BF89B9}" srcOrd="0" destOrd="2" presId="urn:microsoft.com/office/officeart/2005/8/layout/process3"/>
    <dgm:cxn modelId="{1EC6A7FA-19A9-4280-A3D6-A08A174EE917}" srcId="{705ABDCC-00C7-428F-8D37-C8254BA18A38}" destId="{00B7B801-57B0-4B48-8283-FA3D9B73738D}" srcOrd="0" destOrd="0" parTransId="{ADDF6040-620E-4150-B294-8318D07E6FD8}" sibTransId="{94861791-3BEA-40E2-8DB4-071541F27E40}"/>
    <dgm:cxn modelId="{649C98BD-11BB-4E0D-8398-9C230AA56A8D}" type="presOf" srcId="{00B7B801-57B0-4B48-8283-FA3D9B73738D}" destId="{7AA2C9FF-B715-4DCA-A156-E3EDFEFBEA84}" srcOrd="0" destOrd="0" presId="urn:microsoft.com/office/officeart/2005/8/layout/process3"/>
    <dgm:cxn modelId="{465EB79B-2FF7-44C0-9642-70F6FE9C9272}" srcId="{00B7B801-57B0-4B48-8283-FA3D9B73738D}" destId="{A7A6FCBE-412C-4736-8658-0B6C41641E30}" srcOrd="0" destOrd="0" parTransId="{53993318-4070-4070-8157-A8E57BB1A122}" sibTransId="{F571230A-3903-45C6-95BA-CDE88D4ADB9A}"/>
    <dgm:cxn modelId="{87A7EEDF-E8E0-4BB7-ABAE-56F262609E05}" type="presOf" srcId="{A7A6FCBE-412C-4736-8658-0B6C41641E30}" destId="{DE6533EF-91C2-488E-93F3-BF3609BF89B9}" srcOrd="0" destOrd="0" presId="urn:microsoft.com/office/officeart/2005/8/layout/process3"/>
    <dgm:cxn modelId="{F7BDB910-F760-4B28-BA74-9083456DA295}" type="presOf" srcId="{C9CD894D-E987-4ED6-958B-9E2873B4923E}" destId="{DE6533EF-91C2-488E-93F3-BF3609BF89B9}" srcOrd="0" destOrd="1" presId="urn:microsoft.com/office/officeart/2005/8/layout/process3"/>
    <dgm:cxn modelId="{734BDCE0-6538-4B52-9493-55BBC99B8628}" type="presOf" srcId="{F8480D03-2A4B-4092-9BAC-5E2106F0E493}" destId="{DE6533EF-91C2-488E-93F3-BF3609BF89B9}" srcOrd="0" destOrd="3" presId="urn:microsoft.com/office/officeart/2005/8/layout/process3"/>
    <dgm:cxn modelId="{88162C57-629E-479B-B1FD-77090C742363}" type="presOf" srcId="{705ABDCC-00C7-428F-8D37-C8254BA18A38}" destId="{2C8C0607-A662-4169-8162-6B0EBF475C61}" srcOrd="0" destOrd="0" presId="urn:microsoft.com/office/officeart/2005/8/layout/process3"/>
    <dgm:cxn modelId="{2DDD387B-340D-4D2C-9FF2-B5545E8DAC2C}" srcId="{00B7B801-57B0-4B48-8283-FA3D9B73738D}" destId="{3EF98D31-8721-4BD1-B89D-B242189C1C47}" srcOrd="2" destOrd="0" parTransId="{A368229B-48D2-4B98-858F-1A193F5FED29}" sibTransId="{46347562-2C08-42A5-9AF6-307FD312F164}"/>
    <dgm:cxn modelId="{1AAFD34D-D723-454D-90C4-A2321FCFD6C1}" type="presParOf" srcId="{2C8C0607-A662-4169-8162-6B0EBF475C61}" destId="{A9783249-67AF-4795-BBC1-277619AB2909}" srcOrd="0" destOrd="0" presId="urn:microsoft.com/office/officeart/2005/8/layout/process3"/>
    <dgm:cxn modelId="{6F5507C9-1091-4F63-979D-076665CA211F}" type="presParOf" srcId="{A9783249-67AF-4795-BBC1-277619AB2909}" destId="{7AA2C9FF-B715-4DCA-A156-E3EDFEFBEA84}" srcOrd="0" destOrd="0" presId="urn:microsoft.com/office/officeart/2005/8/layout/process3"/>
    <dgm:cxn modelId="{BBE66301-E308-4DCD-AD0F-D45179C87098}" type="presParOf" srcId="{A9783249-67AF-4795-BBC1-277619AB2909}" destId="{B81F8A28-7F2C-4D5C-A581-99DDA73530BC}" srcOrd="1" destOrd="0" presId="urn:microsoft.com/office/officeart/2005/8/layout/process3"/>
    <dgm:cxn modelId="{8D6B5A09-D757-4B70-96B6-AD6AD1501990}" type="presParOf" srcId="{A9783249-67AF-4795-BBC1-277619AB2909}" destId="{DE6533EF-91C2-488E-93F3-BF3609BF89B9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0600783-40BC-4717-8414-82349BD2C4D7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4467629-A9E6-401E-A0C1-045C8CFC4A81}">
      <dgm:prSet/>
      <dgm:spPr/>
      <dgm:t>
        <a:bodyPr/>
        <a:lstStyle/>
        <a:p>
          <a:pPr rtl="1"/>
          <a:r>
            <a:rPr lang="fa-IR" b="1" dirty="0" smtClean="0">
              <a:cs typeface="B Titr" pitchFamily="2" charset="-78"/>
            </a:rPr>
            <a:t>معماری سیستم مالی</a:t>
          </a:r>
          <a:endParaRPr lang="fa-IR" dirty="0">
            <a:cs typeface="B Titr" pitchFamily="2" charset="-78"/>
          </a:endParaRPr>
        </a:p>
      </dgm:t>
    </dgm:pt>
    <dgm:pt modelId="{A1DF4F28-8B63-44DD-BF62-A5C320F8BD4F}" type="parTrans" cxnId="{96A2B499-0961-4447-A335-A5DA59559ED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DF8533E-20A2-4E2C-B0BE-3865B1E9D95C}" type="sibTrans" cxnId="{96A2B499-0961-4447-A335-A5DA59559ED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BD1844E-5F38-4B36-B6E7-358D409606D8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تعیین رابطۀ نسبی بانک‌ها و بازارهای سرمایه</a:t>
          </a:r>
          <a:endParaRPr lang="en-US" dirty="0">
            <a:cs typeface="B Zar" pitchFamily="2" charset="-78"/>
          </a:endParaRPr>
        </a:p>
      </dgm:t>
    </dgm:pt>
    <dgm:pt modelId="{F6621553-04C0-424C-844C-61AE1E399019}" type="parTrans" cxnId="{E198AC1D-EEF2-4B16-A188-4A3865BAA3F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4085663-C396-485E-A2D9-C541D4812771}" type="sibTrans" cxnId="{E198AC1D-EEF2-4B16-A188-4A3865BAA3F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91D6DE9-6B14-4E74-8288-4DA70412C765}" type="pres">
      <dgm:prSet presAssocID="{B0600783-40BC-4717-8414-82349BD2C4D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EC5DB8-E47A-4C8B-A5CD-66C1D5BFCB9B}" type="pres">
      <dgm:prSet presAssocID="{D4467629-A9E6-401E-A0C1-045C8CFC4A81}" presName="compNode" presStyleCnt="0"/>
      <dgm:spPr/>
    </dgm:pt>
    <dgm:pt modelId="{086FDDC1-ADA8-40D6-9781-4603DC8DEA3B}" type="pres">
      <dgm:prSet presAssocID="{D4467629-A9E6-401E-A0C1-045C8CFC4A81}" presName="aNode" presStyleLbl="bgShp" presStyleIdx="0" presStyleCnt="1"/>
      <dgm:spPr/>
      <dgm:t>
        <a:bodyPr/>
        <a:lstStyle/>
        <a:p>
          <a:endParaRPr lang="en-US"/>
        </a:p>
      </dgm:t>
    </dgm:pt>
    <dgm:pt modelId="{439863D3-2B0F-4904-B011-8DBB6251196C}" type="pres">
      <dgm:prSet presAssocID="{D4467629-A9E6-401E-A0C1-045C8CFC4A81}" presName="textNode" presStyleLbl="bgShp" presStyleIdx="0" presStyleCnt="1"/>
      <dgm:spPr/>
      <dgm:t>
        <a:bodyPr/>
        <a:lstStyle/>
        <a:p>
          <a:endParaRPr lang="en-US"/>
        </a:p>
      </dgm:t>
    </dgm:pt>
    <dgm:pt modelId="{295FD58A-99F4-43F9-9677-FD7C75245D48}" type="pres">
      <dgm:prSet presAssocID="{D4467629-A9E6-401E-A0C1-045C8CFC4A81}" presName="compChildNode" presStyleCnt="0"/>
      <dgm:spPr/>
    </dgm:pt>
    <dgm:pt modelId="{3295C65E-FE48-475A-9913-3BDCFFFACEB0}" type="pres">
      <dgm:prSet presAssocID="{D4467629-A9E6-401E-A0C1-045C8CFC4A81}" presName="theInnerList" presStyleCnt="0"/>
      <dgm:spPr/>
    </dgm:pt>
    <dgm:pt modelId="{C5D221B4-500F-4350-91AE-21EE3B77CFCB}" type="pres">
      <dgm:prSet presAssocID="{CBD1844E-5F38-4B36-B6E7-358D409606D8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CF4AF0-3C53-4D6A-9634-D6D9E2F9B4AB}" type="presOf" srcId="{CBD1844E-5F38-4B36-B6E7-358D409606D8}" destId="{C5D221B4-500F-4350-91AE-21EE3B77CFCB}" srcOrd="0" destOrd="0" presId="urn:microsoft.com/office/officeart/2005/8/layout/lProcess2"/>
    <dgm:cxn modelId="{283F9D2F-0598-45EE-9738-9166ED07658B}" type="presOf" srcId="{B0600783-40BC-4717-8414-82349BD2C4D7}" destId="{191D6DE9-6B14-4E74-8288-4DA70412C765}" srcOrd="0" destOrd="0" presId="urn:microsoft.com/office/officeart/2005/8/layout/lProcess2"/>
    <dgm:cxn modelId="{3A12700A-417C-44E6-A696-C6C408A332CE}" type="presOf" srcId="{D4467629-A9E6-401E-A0C1-045C8CFC4A81}" destId="{086FDDC1-ADA8-40D6-9781-4603DC8DEA3B}" srcOrd="0" destOrd="0" presId="urn:microsoft.com/office/officeart/2005/8/layout/lProcess2"/>
    <dgm:cxn modelId="{E198AC1D-EEF2-4B16-A188-4A3865BAA3FC}" srcId="{D4467629-A9E6-401E-A0C1-045C8CFC4A81}" destId="{CBD1844E-5F38-4B36-B6E7-358D409606D8}" srcOrd="0" destOrd="0" parTransId="{F6621553-04C0-424C-844C-61AE1E399019}" sibTransId="{74085663-C396-485E-A2D9-C541D4812771}"/>
    <dgm:cxn modelId="{1825A06E-5E6D-42D8-A5CE-B319C21F5AB0}" type="presOf" srcId="{D4467629-A9E6-401E-A0C1-045C8CFC4A81}" destId="{439863D3-2B0F-4904-B011-8DBB6251196C}" srcOrd="1" destOrd="0" presId="urn:microsoft.com/office/officeart/2005/8/layout/lProcess2"/>
    <dgm:cxn modelId="{96A2B499-0961-4447-A335-A5DA59559ED2}" srcId="{B0600783-40BC-4717-8414-82349BD2C4D7}" destId="{D4467629-A9E6-401E-A0C1-045C8CFC4A81}" srcOrd="0" destOrd="0" parTransId="{A1DF4F28-8B63-44DD-BF62-A5C320F8BD4F}" sibTransId="{FDF8533E-20A2-4E2C-B0BE-3865B1E9D95C}"/>
    <dgm:cxn modelId="{4189A4BC-9CA4-4B1A-87E9-537DB2E194BB}" type="presParOf" srcId="{191D6DE9-6B14-4E74-8288-4DA70412C765}" destId="{90EC5DB8-E47A-4C8B-A5CD-66C1D5BFCB9B}" srcOrd="0" destOrd="0" presId="urn:microsoft.com/office/officeart/2005/8/layout/lProcess2"/>
    <dgm:cxn modelId="{77BE30AE-1063-489D-8E73-FB15A85B4DE2}" type="presParOf" srcId="{90EC5DB8-E47A-4C8B-A5CD-66C1D5BFCB9B}" destId="{086FDDC1-ADA8-40D6-9781-4603DC8DEA3B}" srcOrd="0" destOrd="0" presId="urn:microsoft.com/office/officeart/2005/8/layout/lProcess2"/>
    <dgm:cxn modelId="{317E8CF0-0F09-4864-B1E8-E468824D6E22}" type="presParOf" srcId="{90EC5DB8-E47A-4C8B-A5CD-66C1D5BFCB9B}" destId="{439863D3-2B0F-4904-B011-8DBB6251196C}" srcOrd="1" destOrd="0" presId="urn:microsoft.com/office/officeart/2005/8/layout/lProcess2"/>
    <dgm:cxn modelId="{BF9BF8E4-2F76-4344-BEE6-46BCC9D05AF2}" type="presParOf" srcId="{90EC5DB8-E47A-4C8B-A5CD-66C1D5BFCB9B}" destId="{295FD58A-99F4-43F9-9677-FD7C75245D48}" srcOrd="2" destOrd="0" presId="urn:microsoft.com/office/officeart/2005/8/layout/lProcess2"/>
    <dgm:cxn modelId="{ACFC5CE3-9313-4B9D-8D47-9C820F79293E}" type="presParOf" srcId="{295FD58A-99F4-43F9-9677-FD7C75245D48}" destId="{3295C65E-FE48-475A-9913-3BDCFFFACEB0}" srcOrd="0" destOrd="0" presId="urn:microsoft.com/office/officeart/2005/8/layout/lProcess2"/>
    <dgm:cxn modelId="{4BCC7423-2969-4A54-A4B6-60136AF877C9}" type="presParOf" srcId="{3295C65E-FE48-475A-9913-3BDCFFFACEB0}" destId="{C5D221B4-500F-4350-91AE-21EE3B77CFCB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9CBD181-B0BD-4C51-94DB-D58F9E2F8BA2}" type="doc">
      <dgm:prSet loTypeId="urn:microsoft.com/office/officeart/2005/8/layout/list1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D3DCFC0-7095-4F52-8FA1-9D97965F80D8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بانک‌پایه</a:t>
          </a:r>
          <a:endParaRPr lang="en-US" dirty="0">
            <a:cs typeface="B Titr" pitchFamily="2" charset="-78"/>
          </a:endParaRPr>
        </a:p>
      </dgm:t>
    </dgm:pt>
    <dgm:pt modelId="{0D6C3997-21B9-47F2-ABE9-50CF1952C46D}" type="parTrans" cxnId="{8FF39D30-C133-41AB-AD0C-786B177AB2F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E62F1AB-F672-4024-BBB3-E7251CAE8B37}" type="sibTrans" cxnId="{8FF39D30-C133-41AB-AD0C-786B177AB2F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B6868CE-6D3A-4FD0-AD0C-B07BFCF5DABE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گرایش به بازار پول غالب است.</a:t>
          </a:r>
          <a:endParaRPr lang="en-US" dirty="0">
            <a:cs typeface="B Zar" pitchFamily="2" charset="-78"/>
          </a:endParaRPr>
        </a:p>
      </dgm:t>
    </dgm:pt>
    <dgm:pt modelId="{4C47E383-C767-4DCE-9BA8-5E4744961374}" type="parTrans" cxnId="{C7086D18-B202-4898-BEA5-F8C39F7E185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6891898-0828-4D7D-AA12-6D5670C0EAA2}" type="sibTrans" cxnId="{C7086D18-B202-4898-BEA5-F8C39F7E185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918B708-2333-41A3-BBE6-19CF275C80B5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بازار‌پایه</a:t>
          </a:r>
          <a:endParaRPr lang="en-US" dirty="0">
            <a:cs typeface="B Titr" pitchFamily="2" charset="-78"/>
          </a:endParaRPr>
        </a:p>
      </dgm:t>
    </dgm:pt>
    <dgm:pt modelId="{5666C8C3-6427-4C66-B164-66ED057700B5}" type="parTrans" cxnId="{AF86884A-223F-48D3-82E4-FFE73FE3F98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4705E3B-B6D2-42AB-B0F7-6AE93B4BC431}" type="sibTrans" cxnId="{AF86884A-223F-48D3-82E4-FFE73FE3F98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9E36469-8B68-4709-80B5-5892C8C4B986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گرایش به بازار سرمایه غالب است.</a:t>
          </a:r>
          <a:endParaRPr lang="en-US" dirty="0">
            <a:cs typeface="B Zar" pitchFamily="2" charset="-78"/>
          </a:endParaRPr>
        </a:p>
      </dgm:t>
    </dgm:pt>
    <dgm:pt modelId="{945782BB-507D-4329-A259-9994D560B1A3}" type="parTrans" cxnId="{E15E8D67-9F12-4E94-8518-FD475EF46C2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C57C7A9-E4AA-480A-9BB7-C15F98B2A3D1}" type="sibTrans" cxnId="{E15E8D67-9F12-4E94-8518-FD475EF46C2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1360DD2-81B8-46D9-BBD5-5FF6AE06CC68}" type="pres">
      <dgm:prSet presAssocID="{09CBD181-B0BD-4C51-94DB-D58F9E2F8BA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C72C1E-AEE8-40F6-8FDF-6815A8B46BAC}" type="pres">
      <dgm:prSet presAssocID="{4D3DCFC0-7095-4F52-8FA1-9D97965F80D8}" presName="parentLin" presStyleCnt="0"/>
      <dgm:spPr/>
    </dgm:pt>
    <dgm:pt modelId="{A73D5204-5C04-4CC1-9BCC-AF9716BC524D}" type="pres">
      <dgm:prSet presAssocID="{4D3DCFC0-7095-4F52-8FA1-9D97965F80D8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C8F9C9E3-65C8-4A74-A316-936FB657C263}" type="pres">
      <dgm:prSet presAssocID="{4D3DCFC0-7095-4F52-8FA1-9D97965F80D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03BB17-45FE-41ED-9363-127C7CDBED3F}" type="pres">
      <dgm:prSet presAssocID="{4D3DCFC0-7095-4F52-8FA1-9D97965F80D8}" presName="negativeSpace" presStyleCnt="0"/>
      <dgm:spPr/>
    </dgm:pt>
    <dgm:pt modelId="{3D65BB62-9B77-4B3C-9396-B22467C31999}" type="pres">
      <dgm:prSet presAssocID="{4D3DCFC0-7095-4F52-8FA1-9D97965F80D8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CFA796-D31F-479F-BF64-DC3C22F5F15E}" type="pres">
      <dgm:prSet presAssocID="{3E62F1AB-F672-4024-BBB3-E7251CAE8B37}" presName="spaceBetweenRectangles" presStyleCnt="0"/>
      <dgm:spPr/>
    </dgm:pt>
    <dgm:pt modelId="{69208420-C02D-478C-BE6C-25F5F97997BE}" type="pres">
      <dgm:prSet presAssocID="{B918B708-2333-41A3-BBE6-19CF275C80B5}" presName="parentLin" presStyleCnt="0"/>
      <dgm:spPr/>
    </dgm:pt>
    <dgm:pt modelId="{2A0799B9-7161-4E07-980F-319E3804215A}" type="pres">
      <dgm:prSet presAssocID="{B918B708-2333-41A3-BBE6-19CF275C80B5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EE3DD16D-522E-43B0-A3BD-9D170956AD7A}" type="pres">
      <dgm:prSet presAssocID="{B918B708-2333-41A3-BBE6-19CF275C80B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E52882-A679-49E3-8430-64CBF302B9BD}" type="pres">
      <dgm:prSet presAssocID="{B918B708-2333-41A3-BBE6-19CF275C80B5}" presName="negativeSpace" presStyleCnt="0"/>
      <dgm:spPr/>
    </dgm:pt>
    <dgm:pt modelId="{7DDDE0B1-3674-426F-AF19-88FC2C258906}" type="pres">
      <dgm:prSet presAssocID="{B918B708-2333-41A3-BBE6-19CF275C80B5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086D18-B202-4898-BEA5-F8C39F7E1852}" srcId="{4D3DCFC0-7095-4F52-8FA1-9D97965F80D8}" destId="{2B6868CE-6D3A-4FD0-AD0C-B07BFCF5DABE}" srcOrd="0" destOrd="0" parTransId="{4C47E383-C767-4DCE-9BA8-5E4744961374}" sibTransId="{86891898-0828-4D7D-AA12-6D5670C0EAA2}"/>
    <dgm:cxn modelId="{214182FC-63E2-4F9E-AD5D-6CC64D0167FF}" type="presOf" srcId="{2B6868CE-6D3A-4FD0-AD0C-B07BFCF5DABE}" destId="{3D65BB62-9B77-4B3C-9396-B22467C31999}" srcOrd="0" destOrd="0" presId="urn:microsoft.com/office/officeart/2005/8/layout/list1"/>
    <dgm:cxn modelId="{435457BF-C212-4819-8B65-54CD433A0EA5}" type="presOf" srcId="{09CBD181-B0BD-4C51-94DB-D58F9E2F8BA2}" destId="{31360DD2-81B8-46D9-BBD5-5FF6AE06CC68}" srcOrd="0" destOrd="0" presId="urn:microsoft.com/office/officeart/2005/8/layout/list1"/>
    <dgm:cxn modelId="{CB274105-F1C5-4590-9D46-8A2C4763258C}" type="presOf" srcId="{4D3DCFC0-7095-4F52-8FA1-9D97965F80D8}" destId="{C8F9C9E3-65C8-4A74-A316-936FB657C263}" srcOrd="1" destOrd="0" presId="urn:microsoft.com/office/officeart/2005/8/layout/list1"/>
    <dgm:cxn modelId="{F1199F43-990D-44DB-9196-724BA3EFEF55}" type="presOf" srcId="{4D3DCFC0-7095-4F52-8FA1-9D97965F80D8}" destId="{A73D5204-5C04-4CC1-9BCC-AF9716BC524D}" srcOrd="0" destOrd="0" presId="urn:microsoft.com/office/officeart/2005/8/layout/list1"/>
    <dgm:cxn modelId="{8FF39D30-C133-41AB-AD0C-786B177AB2FD}" srcId="{09CBD181-B0BD-4C51-94DB-D58F9E2F8BA2}" destId="{4D3DCFC0-7095-4F52-8FA1-9D97965F80D8}" srcOrd="0" destOrd="0" parTransId="{0D6C3997-21B9-47F2-ABE9-50CF1952C46D}" sibTransId="{3E62F1AB-F672-4024-BBB3-E7251CAE8B37}"/>
    <dgm:cxn modelId="{6A4D14AD-EC85-4209-8029-98CF287E48F9}" type="presOf" srcId="{69E36469-8B68-4709-80B5-5892C8C4B986}" destId="{7DDDE0B1-3674-426F-AF19-88FC2C258906}" srcOrd="0" destOrd="0" presId="urn:microsoft.com/office/officeart/2005/8/layout/list1"/>
    <dgm:cxn modelId="{E15E8D67-9F12-4E94-8518-FD475EF46C2F}" srcId="{B918B708-2333-41A3-BBE6-19CF275C80B5}" destId="{69E36469-8B68-4709-80B5-5892C8C4B986}" srcOrd="0" destOrd="0" parTransId="{945782BB-507D-4329-A259-9994D560B1A3}" sibTransId="{7C57C7A9-E4AA-480A-9BB7-C15F98B2A3D1}"/>
    <dgm:cxn modelId="{FAA8D907-8D05-486F-A024-86BEF56F4E5A}" type="presOf" srcId="{B918B708-2333-41A3-BBE6-19CF275C80B5}" destId="{EE3DD16D-522E-43B0-A3BD-9D170956AD7A}" srcOrd="1" destOrd="0" presId="urn:microsoft.com/office/officeart/2005/8/layout/list1"/>
    <dgm:cxn modelId="{4777E221-B4E1-4DAA-9F1A-841F4ED4BA55}" type="presOf" srcId="{B918B708-2333-41A3-BBE6-19CF275C80B5}" destId="{2A0799B9-7161-4E07-980F-319E3804215A}" srcOrd="0" destOrd="0" presId="urn:microsoft.com/office/officeart/2005/8/layout/list1"/>
    <dgm:cxn modelId="{AF86884A-223F-48D3-82E4-FFE73FE3F98A}" srcId="{09CBD181-B0BD-4C51-94DB-D58F9E2F8BA2}" destId="{B918B708-2333-41A3-BBE6-19CF275C80B5}" srcOrd="1" destOrd="0" parTransId="{5666C8C3-6427-4C66-B164-66ED057700B5}" sibTransId="{E4705E3B-B6D2-42AB-B0F7-6AE93B4BC431}"/>
    <dgm:cxn modelId="{27ECE884-58B6-4AAE-99AE-D47D1ED8356B}" type="presParOf" srcId="{31360DD2-81B8-46D9-BBD5-5FF6AE06CC68}" destId="{56C72C1E-AEE8-40F6-8FDF-6815A8B46BAC}" srcOrd="0" destOrd="0" presId="urn:microsoft.com/office/officeart/2005/8/layout/list1"/>
    <dgm:cxn modelId="{D29305A4-41D7-479D-B317-6E07F67C909D}" type="presParOf" srcId="{56C72C1E-AEE8-40F6-8FDF-6815A8B46BAC}" destId="{A73D5204-5C04-4CC1-9BCC-AF9716BC524D}" srcOrd="0" destOrd="0" presId="urn:microsoft.com/office/officeart/2005/8/layout/list1"/>
    <dgm:cxn modelId="{B70600D7-6EA3-4CF6-9B5B-A074F9984B58}" type="presParOf" srcId="{56C72C1E-AEE8-40F6-8FDF-6815A8B46BAC}" destId="{C8F9C9E3-65C8-4A74-A316-936FB657C263}" srcOrd="1" destOrd="0" presId="urn:microsoft.com/office/officeart/2005/8/layout/list1"/>
    <dgm:cxn modelId="{EAF2A9C0-E990-40C0-A80E-0B7C7DB3A418}" type="presParOf" srcId="{31360DD2-81B8-46D9-BBD5-5FF6AE06CC68}" destId="{FE03BB17-45FE-41ED-9363-127C7CDBED3F}" srcOrd="1" destOrd="0" presId="urn:microsoft.com/office/officeart/2005/8/layout/list1"/>
    <dgm:cxn modelId="{56E2183F-A2E5-4095-A564-29177D9B2C9A}" type="presParOf" srcId="{31360DD2-81B8-46D9-BBD5-5FF6AE06CC68}" destId="{3D65BB62-9B77-4B3C-9396-B22467C31999}" srcOrd="2" destOrd="0" presId="urn:microsoft.com/office/officeart/2005/8/layout/list1"/>
    <dgm:cxn modelId="{E97CA83F-4300-4984-A443-041D1F694FA4}" type="presParOf" srcId="{31360DD2-81B8-46D9-BBD5-5FF6AE06CC68}" destId="{42CFA796-D31F-479F-BF64-DC3C22F5F15E}" srcOrd="3" destOrd="0" presId="urn:microsoft.com/office/officeart/2005/8/layout/list1"/>
    <dgm:cxn modelId="{F3C5A9D7-3F2C-44CF-9364-3F519A05003D}" type="presParOf" srcId="{31360DD2-81B8-46D9-BBD5-5FF6AE06CC68}" destId="{69208420-C02D-478C-BE6C-25F5F97997BE}" srcOrd="4" destOrd="0" presId="urn:microsoft.com/office/officeart/2005/8/layout/list1"/>
    <dgm:cxn modelId="{6D2D6399-A1D3-49CE-B5F6-71331A4BBC60}" type="presParOf" srcId="{69208420-C02D-478C-BE6C-25F5F97997BE}" destId="{2A0799B9-7161-4E07-980F-319E3804215A}" srcOrd="0" destOrd="0" presId="urn:microsoft.com/office/officeart/2005/8/layout/list1"/>
    <dgm:cxn modelId="{E13C1E7C-6A7F-4352-94A9-0D4CBC3875AC}" type="presParOf" srcId="{69208420-C02D-478C-BE6C-25F5F97997BE}" destId="{EE3DD16D-522E-43B0-A3BD-9D170956AD7A}" srcOrd="1" destOrd="0" presId="urn:microsoft.com/office/officeart/2005/8/layout/list1"/>
    <dgm:cxn modelId="{EC3E39EB-EEFA-4011-98AE-31E857495518}" type="presParOf" srcId="{31360DD2-81B8-46D9-BBD5-5FF6AE06CC68}" destId="{D8E52882-A679-49E3-8430-64CBF302B9BD}" srcOrd="5" destOrd="0" presId="urn:microsoft.com/office/officeart/2005/8/layout/list1"/>
    <dgm:cxn modelId="{6A3A4EB7-8414-4FEA-B1C8-251E88F570CE}" type="presParOf" srcId="{31360DD2-81B8-46D9-BBD5-5FF6AE06CC68}" destId="{7DDDE0B1-3674-426F-AF19-88FC2C25890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EB6A415-B5A4-4BA9-B767-696FFCFC290F}" type="doc">
      <dgm:prSet loTypeId="urn:microsoft.com/office/officeart/2005/8/layout/lProcess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A044D45-2969-4404-B145-201C058B1812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کشورهای توسعه یافته</a:t>
          </a:r>
          <a:endParaRPr lang="en-US" dirty="0">
            <a:cs typeface="B Titr" pitchFamily="2" charset="-78"/>
          </a:endParaRPr>
        </a:p>
      </dgm:t>
    </dgm:pt>
    <dgm:pt modelId="{78EFD5AD-6803-4A20-AC55-145FAC9351AA}" type="parTrans" cxnId="{E782BF66-8BAF-408E-A933-D5729846C97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E4EC21D-34B5-4F29-8590-17512DC2166F}" type="sibTrans" cxnId="{E782BF66-8BAF-408E-A933-D5729846C97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29AD714-0348-4942-9791-D89C19A4FF56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واسطه‌زدایی</a:t>
          </a:r>
          <a:endParaRPr lang="en-US" dirty="0">
            <a:cs typeface="B Zar" pitchFamily="2" charset="-78"/>
          </a:endParaRPr>
        </a:p>
      </dgm:t>
    </dgm:pt>
    <dgm:pt modelId="{8613FD5E-3726-4643-BFEB-33617E079A26}" type="parTrans" cxnId="{95A2235D-84EA-45B8-94D1-88655D946C2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9A8CCD3-CCE4-41B3-B94A-7042B4037E8D}" type="sibTrans" cxnId="{95A2235D-84EA-45B8-94D1-88655D946C2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E1D9F3B-4345-4E1E-96A2-6BA5F197286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بازار پایگی</a:t>
          </a:r>
          <a:endParaRPr lang="en-US" dirty="0">
            <a:cs typeface="B Zar" pitchFamily="2" charset="-78"/>
          </a:endParaRPr>
        </a:p>
      </dgm:t>
    </dgm:pt>
    <dgm:pt modelId="{DEB87C3A-9D1B-432C-A166-EBE44D6C935D}" type="parTrans" cxnId="{3124B614-C940-4875-B3E9-6C768D3524E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BE3AF6E-1024-4687-9D31-E700910BA453}" type="sibTrans" cxnId="{3124B614-C940-4875-B3E9-6C768D3524E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A566204-DA35-4514-BFCB-C6E01EBFAFE0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کشورهای در حال توسعه</a:t>
          </a:r>
          <a:endParaRPr lang="en-US" dirty="0">
            <a:cs typeface="B Titr" pitchFamily="2" charset="-78"/>
          </a:endParaRPr>
        </a:p>
      </dgm:t>
    </dgm:pt>
    <dgm:pt modelId="{EB615BF2-25FC-4D9A-962B-F34877F68009}" type="parTrans" cxnId="{D0370DB1-33EA-413E-8B9F-DA52DED28C4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37A908E-29D9-4B80-A2EF-F4548B0E7938}" type="sibTrans" cxnId="{D0370DB1-33EA-413E-8B9F-DA52DED28C4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59CA2C8-4111-4EEC-8ABE-E9C6BA611280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واسطه‌گرایی</a:t>
          </a:r>
          <a:endParaRPr lang="en-US" dirty="0">
            <a:cs typeface="B Zar" pitchFamily="2" charset="-78"/>
          </a:endParaRPr>
        </a:p>
      </dgm:t>
    </dgm:pt>
    <dgm:pt modelId="{44CC4BBA-31A3-4E09-8330-9F3E9B3468D8}" type="parTrans" cxnId="{79832357-D945-49D4-B093-97F93308CDE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B0D7EC0-D982-406A-93EE-0CCC4C1C21EA}" type="sibTrans" cxnId="{79832357-D945-49D4-B093-97F93308CDE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A8355B9-BAC2-47CE-8AD9-8377F98526B6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بانک‌پایگی</a:t>
          </a:r>
          <a:endParaRPr lang="en-US" dirty="0">
            <a:cs typeface="B Zar" pitchFamily="2" charset="-78"/>
          </a:endParaRPr>
        </a:p>
      </dgm:t>
    </dgm:pt>
    <dgm:pt modelId="{C72AF281-E6A4-43A8-B730-B75545902A5C}" type="parTrans" cxnId="{20F88B88-E647-4364-B289-32714B5D9DD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739F1D1-ACEF-41F1-A802-C7AF7F80F0C5}" type="sibTrans" cxnId="{20F88B88-E647-4364-B289-32714B5D9DD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1ECD1FA-9FE7-4DFF-A1EB-F0F32F36EB4C}" type="pres">
      <dgm:prSet presAssocID="{4EB6A415-B5A4-4BA9-B767-696FFCFC290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1338DD-24FE-4863-9743-7DA037F98B76}" type="pres">
      <dgm:prSet presAssocID="{6A044D45-2969-4404-B145-201C058B1812}" presName="compNode" presStyleCnt="0"/>
      <dgm:spPr/>
    </dgm:pt>
    <dgm:pt modelId="{54A30E7E-2439-48B2-9693-CA1C8390D454}" type="pres">
      <dgm:prSet presAssocID="{6A044D45-2969-4404-B145-201C058B1812}" presName="aNode" presStyleLbl="bgShp" presStyleIdx="0" presStyleCnt="2"/>
      <dgm:spPr/>
      <dgm:t>
        <a:bodyPr/>
        <a:lstStyle/>
        <a:p>
          <a:endParaRPr lang="en-US"/>
        </a:p>
      </dgm:t>
    </dgm:pt>
    <dgm:pt modelId="{6F9E0FD3-6522-468E-83E7-4831FBF2E0BB}" type="pres">
      <dgm:prSet presAssocID="{6A044D45-2969-4404-B145-201C058B1812}" presName="textNode" presStyleLbl="bgShp" presStyleIdx="0" presStyleCnt="2"/>
      <dgm:spPr/>
      <dgm:t>
        <a:bodyPr/>
        <a:lstStyle/>
        <a:p>
          <a:endParaRPr lang="en-US"/>
        </a:p>
      </dgm:t>
    </dgm:pt>
    <dgm:pt modelId="{BF8B1037-F0B6-43CB-A61C-E359C7DF9CD7}" type="pres">
      <dgm:prSet presAssocID="{6A044D45-2969-4404-B145-201C058B1812}" presName="compChildNode" presStyleCnt="0"/>
      <dgm:spPr/>
    </dgm:pt>
    <dgm:pt modelId="{BF0CCABB-AE87-45CB-82AB-DF7ACC5F43C5}" type="pres">
      <dgm:prSet presAssocID="{6A044D45-2969-4404-B145-201C058B1812}" presName="theInnerList" presStyleCnt="0"/>
      <dgm:spPr/>
    </dgm:pt>
    <dgm:pt modelId="{BE1CD74C-D9D1-4581-950E-CA5D84B3462D}" type="pres">
      <dgm:prSet presAssocID="{929AD714-0348-4942-9791-D89C19A4FF56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B7EB1A-5930-4E14-B91D-47969C31CB7A}" type="pres">
      <dgm:prSet presAssocID="{929AD714-0348-4942-9791-D89C19A4FF56}" presName="aSpace2" presStyleCnt="0"/>
      <dgm:spPr/>
    </dgm:pt>
    <dgm:pt modelId="{DA675471-B7EB-42AA-BEC1-30585AA8D16C}" type="pres">
      <dgm:prSet presAssocID="{6E1D9F3B-4345-4E1E-96A2-6BA5F1972869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87BEDC-ACB0-461C-B5E2-928778C9C87B}" type="pres">
      <dgm:prSet presAssocID="{6A044D45-2969-4404-B145-201C058B1812}" presName="aSpace" presStyleCnt="0"/>
      <dgm:spPr/>
    </dgm:pt>
    <dgm:pt modelId="{374CDA22-B10C-4C88-AD01-775DDBF08D4C}" type="pres">
      <dgm:prSet presAssocID="{FA566204-DA35-4514-BFCB-C6E01EBFAFE0}" presName="compNode" presStyleCnt="0"/>
      <dgm:spPr/>
    </dgm:pt>
    <dgm:pt modelId="{BD0A5D74-2803-472E-9C65-0ED4AD4A6943}" type="pres">
      <dgm:prSet presAssocID="{FA566204-DA35-4514-BFCB-C6E01EBFAFE0}" presName="aNode" presStyleLbl="bgShp" presStyleIdx="1" presStyleCnt="2"/>
      <dgm:spPr/>
      <dgm:t>
        <a:bodyPr/>
        <a:lstStyle/>
        <a:p>
          <a:endParaRPr lang="en-US"/>
        </a:p>
      </dgm:t>
    </dgm:pt>
    <dgm:pt modelId="{FBF6C15B-BE23-49B8-B89F-6795D466EBDC}" type="pres">
      <dgm:prSet presAssocID="{FA566204-DA35-4514-BFCB-C6E01EBFAFE0}" presName="textNode" presStyleLbl="bgShp" presStyleIdx="1" presStyleCnt="2"/>
      <dgm:spPr/>
      <dgm:t>
        <a:bodyPr/>
        <a:lstStyle/>
        <a:p>
          <a:endParaRPr lang="en-US"/>
        </a:p>
      </dgm:t>
    </dgm:pt>
    <dgm:pt modelId="{58C5DBF6-547C-48E0-AED0-8624967D7C88}" type="pres">
      <dgm:prSet presAssocID="{FA566204-DA35-4514-BFCB-C6E01EBFAFE0}" presName="compChildNode" presStyleCnt="0"/>
      <dgm:spPr/>
    </dgm:pt>
    <dgm:pt modelId="{4A56BD9B-C83C-4E89-9DA3-1A104641058A}" type="pres">
      <dgm:prSet presAssocID="{FA566204-DA35-4514-BFCB-C6E01EBFAFE0}" presName="theInnerList" presStyleCnt="0"/>
      <dgm:spPr/>
    </dgm:pt>
    <dgm:pt modelId="{C94BA1FD-6003-41EF-B1A0-333850EA8FD0}" type="pres">
      <dgm:prSet presAssocID="{F59CA2C8-4111-4EEC-8ABE-E9C6BA611280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06C623-BBFA-4AB2-89D8-B213BB2587B2}" type="pres">
      <dgm:prSet presAssocID="{F59CA2C8-4111-4EEC-8ABE-E9C6BA611280}" presName="aSpace2" presStyleCnt="0"/>
      <dgm:spPr/>
    </dgm:pt>
    <dgm:pt modelId="{B460DA71-A361-43AE-937B-9A3D32A75070}" type="pres">
      <dgm:prSet presAssocID="{7A8355B9-BAC2-47CE-8AD9-8377F98526B6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D132F4-7D6A-4547-8510-18FC08E92D46}" type="presOf" srcId="{FA566204-DA35-4514-BFCB-C6E01EBFAFE0}" destId="{BD0A5D74-2803-472E-9C65-0ED4AD4A6943}" srcOrd="0" destOrd="0" presId="urn:microsoft.com/office/officeart/2005/8/layout/lProcess2"/>
    <dgm:cxn modelId="{65631A75-6EF1-480F-ADFA-14DCEE9FE78D}" type="presOf" srcId="{6E1D9F3B-4345-4E1E-96A2-6BA5F1972869}" destId="{DA675471-B7EB-42AA-BEC1-30585AA8D16C}" srcOrd="0" destOrd="0" presId="urn:microsoft.com/office/officeart/2005/8/layout/lProcess2"/>
    <dgm:cxn modelId="{95A2235D-84EA-45B8-94D1-88655D946C2A}" srcId="{6A044D45-2969-4404-B145-201C058B1812}" destId="{929AD714-0348-4942-9791-D89C19A4FF56}" srcOrd="0" destOrd="0" parTransId="{8613FD5E-3726-4643-BFEB-33617E079A26}" sibTransId="{39A8CCD3-CCE4-41B3-B94A-7042B4037E8D}"/>
    <dgm:cxn modelId="{DF7EE697-7396-4D3B-90FE-F897BD1A2C2E}" type="presOf" srcId="{7A8355B9-BAC2-47CE-8AD9-8377F98526B6}" destId="{B460DA71-A361-43AE-937B-9A3D32A75070}" srcOrd="0" destOrd="0" presId="urn:microsoft.com/office/officeart/2005/8/layout/lProcess2"/>
    <dgm:cxn modelId="{F0804E0E-3A31-4EF2-B29F-3D8132EAEB66}" type="presOf" srcId="{4EB6A415-B5A4-4BA9-B767-696FFCFC290F}" destId="{C1ECD1FA-9FE7-4DFF-A1EB-F0F32F36EB4C}" srcOrd="0" destOrd="0" presId="urn:microsoft.com/office/officeart/2005/8/layout/lProcess2"/>
    <dgm:cxn modelId="{741D5F2B-35C1-48D6-8C0C-BF218D9531BA}" type="presOf" srcId="{929AD714-0348-4942-9791-D89C19A4FF56}" destId="{BE1CD74C-D9D1-4581-950E-CA5D84B3462D}" srcOrd="0" destOrd="0" presId="urn:microsoft.com/office/officeart/2005/8/layout/lProcess2"/>
    <dgm:cxn modelId="{6D7DD057-FB0E-49BA-B1A3-B094BAF7BB30}" type="presOf" srcId="{6A044D45-2969-4404-B145-201C058B1812}" destId="{6F9E0FD3-6522-468E-83E7-4831FBF2E0BB}" srcOrd="1" destOrd="0" presId="urn:microsoft.com/office/officeart/2005/8/layout/lProcess2"/>
    <dgm:cxn modelId="{E782BF66-8BAF-408E-A933-D5729846C973}" srcId="{4EB6A415-B5A4-4BA9-B767-696FFCFC290F}" destId="{6A044D45-2969-4404-B145-201C058B1812}" srcOrd="0" destOrd="0" parTransId="{78EFD5AD-6803-4A20-AC55-145FAC9351AA}" sibTransId="{CE4EC21D-34B5-4F29-8590-17512DC2166F}"/>
    <dgm:cxn modelId="{063BD1AA-B1DA-41B1-AB8C-4CACA4D15197}" type="presOf" srcId="{FA566204-DA35-4514-BFCB-C6E01EBFAFE0}" destId="{FBF6C15B-BE23-49B8-B89F-6795D466EBDC}" srcOrd="1" destOrd="0" presId="urn:microsoft.com/office/officeart/2005/8/layout/lProcess2"/>
    <dgm:cxn modelId="{79832357-D945-49D4-B093-97F93308CDE7}" srcId="{FA566204-DA35-4514-BFCB-C6E01EBFAFE0}" destId="{F59CA2C8-4111-4EEC-8ABE-E9C6BA611280}" srcOrd="0" destOrd="0" parTransId="{44CC4BBA-31A3-4E09-8330-9F3E9B3468D8}" sibTransId="{1B0D7EC0-D982-406A-93EE-0CCC4C1C21EA}"/>
    <dgm:cxn modelId="{9B397607-A72D-4B7D-B198-C561453661FA}" type="presOf" srcId="{F59CA2C8-4111-4EEC-8ABE-E9C6BA611280}" destId="{C94BA1FD-6003-41EF-B1A0-333850EA8FD0}" srcOrd="0" destOrd="0" presId="urn:microsoft.com/office/officeart/2005/8/layout/lProcess2"/>
    <dgm:cxn modelId="{20F88B88-E647-4364-B289-32714B5D9DD9}" srcId="{FA566204-DA35-4514-BFCB-C6E01EBFAFE0}" destId="{7A8355B9-BAC2-47CE-8AD9-8377F98526B6}" srcOrd="1" destOrd="0" parTransId="{C72AF281-E6A4-43A8-B730-B75545902A5C}" sibTransId="{6739F1D1-ACEF-41F1-A802-C7AF7F80F0C5}"/>
    <dgm:cxn modelId="{7928259E-6525-4AD0-9314-CD90297A7A73}" type="presOf" srcId="{6A044D45-2969-4404-B145-201C058B1812}" destId="{54A30E7E-2439-48B2-9693-CA1C8390D454}" srcOrd="0" destOrd="0" presId="urn:microsoft.com/office/officeart/2005/8/layout/lProcess2"/>
    <dgm:cxn modelId="{D0370DB1-33EA-413E-8B9F-DA52DED28C46}" srcId="{4EB6A415-B5A4-4BA9-B767-696FFCFC290F}" destId="{FA566204-DA35-4514-BFCB-C6E01EBFAFE0}" srcOrd="1" destOrd="0" parTransId="{EB615BF2-25FC-4D9A-962B-F34877F68009}" sibTransId="{037A908E-29D9-4B80-A2EF-F4548B0E7938}"/>
    <dgm:cxn modelId="{3124B614-C940-4875-B3E9-6C768D3524EB}" srcId="{6A044D45-2969-4404-B145-201C058B1812}" destId="{6E1D9F3B-4345-4E1E-96A2-6BA5F1972869}" srcOrd="1" destOrd="0" parTransId="{DEB87C3A-9D1B-432C-A166-EBE44D6C935D}" sibTransId="{6BE3AF6E-1024-4687-9D31-E700910BA453}"/>
    <dgm:cxn modelId="{0230D6C4-1235-428B-9749-2116EFEEDA0C}" type="presParOf" srcId="{C1ECD1FA-9FE7-4DFF-A1EB-F0F32F36EB4C}" destId="{311338DD-24FE-4863-9743-7DA037F98B76}" srcOrd="0" destOrd="0" presId="urn:microsoft.com/office/officeart/2005/8/layout/lProcess2"/>
    <dgm:cxn modelId="{2EF1503C-CF09-4FC3-8D40-8141A19B8F5E}" type="presParOf" srcId="{311338DD-24FE-4863-9743-7DA037F98B76}" destId="{54A30E7E-2439-48B2-9693-CA1C8390D454}" srcOrd="0" destOrd="0" presId="urn:microsoft.com/office/officeart/2005/8/layout/lProcess2"/>
    <dgm:cxn modelId="{C510FBD5-B26A-415D-A9FB-B69ECDE1F91A}" type="presParOf" srcId="{311338DD-24FE-4863-9743-7DA037F98B76}" destId="{6F9E0FD3-6522-468E-83E7-4831FBF2E0BB}" srcOrd="1" destOrd="0" presId="urn:microsoft.com/office/officeart/2005/8/layout/lProcess2"/>
    <dgm:cxn modelId="{112BB274-1BC9-428F-9A10-ECA9E90F41F0}" type="presParOf" srcId="{311338DD-24FE-4863-9743-7DA037F98B76}" destId="{BF8B1037-F0B6-43CB-A61C-E359C7DF9CD7}" srcOrd="2" destOrd="0" presId="urn:microsoft.com/office/officeart/2005/8/layout/lProcess2"/>
    <dgm:cxn modelId="{950220FA-BA93-4318-A28D-03065E83C9C7}" type="presParOf" srcId="{BF8B1037-F0B6-43CB-A61C-E359C7DF9CD7}" destId="{BF0CCABB-AE87-45CB-82AB-DF7ACC5F43C5}" srcOrd="0" destOrd="0" presId="urn:microsoft.com/office/officeart/2005/8/layout/lProcess2"/>
    <dgm:cxn modelId="{BE3BB1C9-F4FD-4B42-9369-53A8DA0F2863}" type="presParOf" srcId="{BF0CCABB-AE87-45CB-82AB-DF7ACC5F43C5}" destId="{BE1CD74C-D9D1-4581-950E-CA5D84B3462D}" srcOrd="0" destOrd="0" presId="urn:microsoft.com/office/officeart/2005/8/layout/lProcess2"/>
    <dgm:cxn modelId="{E2E6E9CF-5C9E-43A9-8F51-322C359B6161}" type="presParOf" srcId="{BF0CCABB-AE87-45CB-82AB-DF7ACC5F43C5}" destId="{D3B7EB1A-5930-4E14-B91D-47969C31CB7A}" srcOrd="1" destOrd="0" presId="urn:microsoft.com/office/officeart/2005/8/layout/lProcess2"/>
    <dgm:cxn modelId="{F0C88DBC-23A6-4AEC-ACA0-002B159301B8}" type="presParOf" srcId="{BF0CCABB-AE87-45CB-82AB-DF7ACC5F43C5}" destId="{DA675471-B7EB-42AA-BEC1-30585AA8D16C}" srcOrd="2" destOrd="0" presId="urn:microsoft.com/office/officeart/2005/8/layout/lProcess2"/>
    <dgm:cxn modelId="{D2245A21-E5B9-4D98-9D7C-8264F9255FA4}" type="presParOf" srcId="{C1ECD1FA-9FE7-4DFF-A1EB-F0F32F36EB4C}" destId="{8987BEDC-ACB0-461C-B5E2-928778C9C87B}" srcOrd="1" destOrd="0" presId="urn:microsoft.com/office/officeart/2005/8/layout/lProcess2"/>
    <dgm:cxn modelId="{93308E9A-5E19-404B-884F-9DDB94C0114C}" type="presParOf" srcId="{C1ECD1FA-9FE7-4DFF-A1EB-F0F32F36EB4C}" destId="{374CDA22-B10C-4C88-AD01-775DDBF08D4C}" srcOrd="2" destOrd="0" presId="urn:microsoft.com/office/officeart/2005/8/layout/lProcess2"/>
    <dgm:cxn modelId="{21A25810-D287-4610-972E-2BB4F52792CB}" type="presParOf" srcId="{374CDA22-B10C-4C88-AD01-775DDBF08D4C}" destId="{BD0A5D74-2803-472E-9C65-0ED4AD4A6943}" srcOrd="0" destOrd="0" presId="urn:microsoft.com/office/officeart/2005/8/layout/lProcess2"/>
    <dgm:cxn modelId="{A57D6276-DD25-431F-8C98-90843D0E240E}" type="presParOf" srcId="{374CDA22-B10C-4C88-AD01-775DDBF08D4C}" destId="{FBF6C15B-BE23-49B8-B89F-6795D466EBDC}" srcOrd="1" destOrd="0" presId="urn:microsoft.com/office/officeart/2005/8/layout/lProcess2"/>
    <dgm:cxn modelId="{8E865101-A5C8-46ED-9219-98479E21828F}" type="presParOf" srcId="{374CDA22-B10C-4C88-AD01-775DDBF08D4C}" destId="{58C5DBF6-547C-48E0-AED0-8624967D7C88}" srcOrd="2" destOrd="0" presId="urn:microsoft.com/office/officeart/2005/8/layout/lProcess2"/>
    <dgm:cxn modelId="{28FB57D5-132C-46A0-A346-2B7DEE2ECFF6}" type="presParOf" srcId="{58C5DBF6-547C-48E0-AED0-8624967D7C88}" destId="{4A56BD9B-C83C-4E89-9DA3-1A104641058A}" srcOrd="0" destOrd="0" presId="urn:microsoft.com/office/officeart/2005/8/layout/lProcess2"/>
    <dgm:cxn modelId="{2CD0CEED-5042-4DA9-B692-8099D13829BC}" type="presParOf" srcId="{4A56BD9B-C83C-4E89-9DA3-1A104641058A}" destId="{C94BA1FD-6003-41EF-B1A0-333850EA8FD0}" srcOrd="0" destOrd="0" presId="urn:microsoft.com/office/officeart/2005/8/layout/lProcess2"/>
    <dgm:cxn modelId="{CCB52846-AFF9-416C-A979-29FAA783DFD8}" type="presParOf" srcId="{4A56BD9B-C83C-4E89-9DA3-1A104641058A}" destId="{8906C623-BBFA-4AB2-89D8-B213BB2587B2}" srcOrd="1" destOrd="0" presId="urn:microsoft.com/office/officeart/2005/8/layout/lProcess2"/>
    <dgm:cxn modelId="{0D53ECA2-213C-4F8F-83C4-EAC4AC12B4DF}" type="presParOf" srcId="{4A56BD9B-C83C-4E89-9DA3-1A104641058A}" destId="{B460DA71-A361-43AE-937B-9A3D32A75070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B50075E-E4A2-4B60-A4C1-780F70FF071E}" type="doc">
      <dgm:prSet loTypeId="urn:microsoft.com/office/officeart/2005/8/layout/lProcess2" loCatId="list" qsTypeId="urn:microsoft.com/office/officeart/2005/8/quickstyle/3d2" qsCatId="3D" csTypeId="urn:microsoft.com/office/officeart/2005/8/colors/accent2_1" csCatId="accent2"/>
      <dgm:spPr/>
      <dgm:t>
        <a:bodyPr/>
        <a:lstStyle/>
        <a:p>
          <a:endParaRPr lang="en-US"/>
        </a:p>
      </dgm:t>
    </dgm:pt>
    <dgm:pt modelId="{D1FCD278-67F2-4E91-8D35-EE617EB93A4D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در معماری سیستم مالی:</a:t>
          </a:r>
          <a:endParaRPr lang="en-US" dirty="0">
            <a:cs typeface="B Titr" pitchFamily="2" charset="-78"/>
          </a:endParaRPr>
        </a:p>
      </dgm:t>
    </dgm:pt>
    <dgm:pt modelId="{227BB9A2-48F9-4030-B744-FF26CDB2F8A9}" type="parTrans" cxnId="{A4775447-C58E-47CD-94C0-D6174A31A71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2D0DCB0-9066-4A17-96D3-FA50DC70F132}" type="sibTrans" cxnId="{A4775447-C58E-47CD-94C0-D6174A31A71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2D67175-2970-49D8-A527-75C70D07E24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آیا بانک‌پایگی بهتر است یا بازار پایگی؟</a:t>
          </a:r>
          <a:endParaRPr lang="en-US" dirty="0">
            <a:cs typeface="B Zar" pitchFamily="2" charset="-78"/>
          </a:endParaRPr>
        </a:p>
      </dgm:t>
    </dgm:pt>
    <dgm:pt modelId="{286840EB-AF00-41D5-A947-45159FD1D2C3}" type="parTrans" cxnId="{2182AFB2-78CF-43BD-A387-D02D7A7947E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14C4C7C-2D84-4F9C-BB55-D303C9B5EBD4}" type="sibTrans" cxnId="{2182AFB2-78CF-43BD-A387-D02D7A7947E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661E00B-7DE4-46BE-9F96-6FD8A02AE7DE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آیا بانک‌ها و بازارهای سرمایه جایگزین یکدیگرند؟</a:t>
          </a:r>
          <a:endParaRPr lang="en-US" dirty="0">
            <a:cs typeface="B Zar" pitchFamily="2" charset="-78"/>
          </a:endParaRPr>
        </a:p>
      </dgm:t>
    </dgm:pt>
    <dgm:pt modelId="{7E61A2BD-C9A9-4B14-96C3-22DD2A4A31C4}" type="parTrans" cxnId="{924C3DE2-D186-4CD4-90A9-320085FA1A5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6B92EF2-8E4F-484E-9378-A61D55DCA0E1}" type="sibTrans" cxnId="{924C3DE2-D186-4CD4-90A9-320085FA1A5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380D7C1-2596-4A38-A655-485C86B8FAC1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آیا توسعۀ سیستم مالی بیشتر بر توسعۀ بانک‌ها استوار است یا بازارهای سرمایه؟</a:t>
          </a:r>
          <a:endParaRPr lang="en-US" dirty="0">
            <a:cs typeface="B Zar" pitchFamily="2" charset="-78"/>
          </a:endParaRPr>
        </a:p>
      </dgm:t>
    </dgm:pt>
    <dgm:pt modelId="{352DEFB9-28C6-43D1-A462-88B9400FB243}" type="parTrans" cxnId="{3665BF0D-183E-49FD-A0E4-69A751278EF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7E14772-FAC4-40C6-B7D6-B574AA2B5F4F}" type="sibTrans" cxnId="{3665BF0D-183E-49FD-A0E4-69A751278EF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D64A764-4907-461E-B0B7-0F7D608ABA85}" type="pres">
      <dgm:prSet presAssocID="{3B50075E-E4A2-4B60-A4C1-780F70FF071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2A3B3F-72C1-422A-8B4B-58B1D691095A}" type="pres">
      <dgm:prSet presAssocID="{D1FCD278-67F2-4E91-8D35-EE617EB93A4D}" presName="compNode" presStyleCnt="0"/>
      <dgm:spPr/>
    </dgm:pt>
    <dgm:pt modelId="{05340D2D-9EA5-462D-8015-73E07C8463D7}" type="pres">
      <dgm:prSet presAssocID="{D1FCD278-67F2-4E91-8D35-EE617EB93A4D}" presName="aNode" presStyleLbl="bgShp" presStyleIdx="0" presStyleCnt="1"/>
      <dgm:spPr/>
      <dgm:t>
        <a:bodyPr/>
        <a:lstStyle/>
        <a:p>
          <a:endParaRPr lang="en-US"/>
        </a:p>
      </dgm:t>
    </dgm:pt>
    <dgm:pt modelId="{4A8C4628-D7DF-40EC-B9C5-52890D67A400}" type="pres">
      <dgm:prSet presAssocID="{D1FCD278-67F2-4E91-8D35-EE617EB93A4D}" presName="textNode" presStyleLbl="bgShp" presStyleIdx="0" presStyleCnt="1"/>
      <dgm:spPr/>
      <dgm:t>
        <a:bodyPr/>
        <a:lstStyle/>
        <a:p>
          <a:endParaRPr lang="en-US"/>
        </a:p>
      </dgm:t>
    </dgm:pt>
    <dgm:pt modelId="{8EB4C632-AB20-40A9-B4A2-1B86B97837A5}" type="pres">
      <dgm:prSet presAssocID="{D1FCD278-67F2-4E91-8D35-EE617EB93A4D}" presName="compChildNode" presStyleCnt="0"/>
      <dgm:spPr/>
    </dgm:pt>
    <dgm:pt modelId="{5F85828E-7875-474E-9AF9-46AFBEC69FC3}" type="pres">
      <dgm:prSet presAssocID="{D1FCD278-67F2-4E91-8D35-EE617EB93A4D}" presName="theInnerList" presStyleCnt="0"/>
      <dgm:spPr/>
    </dgm:pt>
    <dgm:pt modelId="{54D9FA93-43EE-49BE-AE1D-76606486C655}" type="pres">
      <dgm:prSet presAssocID="{A2D67175-2970-49D8-A527-75C70D07E249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2FA257-E3D5-409A-8897-3768A89569B4}" type="pres">
      <dgm:prSet presAssocID="{A2D67175-2970-49D8-A527-75C70D07E249}" presName="aSpace2" presStyleCnt="0"/>
      <dgm:spPr/>
    </dgm:pt>
    <dgm:pt modelId="{2A02A463-CA2A-466A-8F2E-508B7E9ABB48}" type="pres">
      <dgm:prSet presAssocID="{5661E00B-7DE4-46BE-9F96-6FD8A02AE7DE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9A05E9-EA3C-479D-868F-FC9703083274}" type="pres">
      <dgm:prSet presAssocID="{5661E00B-7DE4-46BE-9F96-6FD8A02AE7DE}" presName="aSpace2" presStyleCnt="0"/>
      <dgm:spPr/>
    </dgm:pt>
    <dgm:pt modelId="{8638AE8E-90BB-4A3E-A2BA-92874FAC39DF}" type="pres">
      <dgm:prSet presAssocID="{B380D7C1-2596-4A38-A655-485C86B8FAC1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618277-554A-4C28-8E1A-0398998978EE}" type="presOf" srcId="{D1FCD278-67F2-4E91-8D35-EE617EB93A4D}" destId="{4A8C4628-D7DF-40EC-B9C5-52890D67A400}" srcOrd="1" destOrd="0" presId="urn:microsoft.com/office/officeart/2005/8/layout/lProcess2"/>
    <dgm:cxn modelId="{A4775447-C58E-47CD-94C0-D6174A31A716}" srcId="{3B50075E-E4A2-4B60-A4C1-780F70FF071E}" destId="{D1FCD278-67F2-4E91-8D35-EE617EB93A4D}" srcOrd="0" destOrd="0" parTransId="{227BB9A2-48F9-4030-B744-FF26CDB2F8A9}" sibTransId="{42D0DCB0-9066-4A17-96D3-FA50DC70F132}"/>
    <dgm:cxn modelId="{2182AFB2-78CF-43BD-A387-D02D7A7947E6}" srcId="{D1FCD278-67F2-4E91-8D35-EE617EB93A4D}" destId="{A2D67175-2970-49D8-A527-75C70D07E249}" srcOrd="0" destOrd="0" parTransId="{286840EB-AF00-41D5-A947-45159FD1D2C3}" sibTransId="{E14C4C7C-2D84-4F9C-BB55-D303C9B5EBD4}"/>
    <dgm:cxn modelId="{9CD2995C-F072-4C12-9AAE-1E6D658A179F}" type="presOf" srcId="{3B50075E-E4A2-4B60-A4C1-780F70FF071E}" destId="{8D64A764-4907-461E-B0B7-0F7D608ABA85}" srcOrd="0" destOrd="0" presId="urn:microsoft.com/office/officeart/2005/8/layout/lProcess2"/>
    <dgm:cxn modelId="{3665BF0D-183E-49FD-A0E4-69A751278EF1}" srcId="{D1FCD278-67F2-4E91-8D35-EE617EB93A4D}" destId="{B380D7C1-2596-4A38-A655-485C86B8FAC1}" srcOrd="2" destOrd="0" parTransId="{352DEFB9-28C6-43D1-A462-88B9400FB243}" sibTransId="{F7E14772-FAC4-40C6-B7D6-B574AA2B5F4F}"/>
    <dgm:cxn modelId="{4399CD1B-D385-4BB7-BDF2-B357E79356FA}" type="presOf" srcId="{A2D67175-2970-49D8-A527-75C70D07E249}" destId="{54D9FA93-43EE-49BE-AE1D-76606486C655}" srcOrd="0" destOrd="0" presId="urn:microsoft.com/office/officeart/2005/8/layout/lProcess2"/>
    <dgm:cxn modelId="{4B18E3B2-522B-4E68-B464-4AA5F4EDDC69}" type="presOf" srcId="{D1FCD278-67F2-4E91-8D35-EE617EB93A4D}" destId="{05340D2D-9EA5-462D-8015-73E07C8463D7}" srcOrd="0" destOrd="0" presId="urn:microsoft.com/office/officeart/2005/8/layout/lProcess2"/>
    <dgm:cxn modelId="{924C3DE2-D186-4CD4-90A9-320085FA1A59}" srcId="{D1FCD278-67F2-4E91-8D35-EE617EB93A4D}" destId="{5661E00B-7DE4-46BE-9F96-6FD8A02AE7DE}" srcOrd="1" destOrd="0" parTransId="{7E61A2BD-C9A9-4B14-96C3-22DD2A4A31C4}" sibTransId="{36B92EF2-8E4F-484E-9378-A61D55DCA0E1}"/>
    <dgm:cxn modelId="{5A1C8613-1577-425D-AE56-CC8B1E7B6BEA}" type="presOf" srcId="{5661E00B-7DE4-46BE-9F96-6FD8A02AE7DE}" destId="{2A02A463-CA2A-466A-8F2E-508B7E9ABB48}" srcOrd="0" destOrd="0" presId="urn:microsoft.com/office/officeart/2005/8/layout/lProcess2"/>
    <dgm:cxn modelId="{8A5985B2-159B-4D60-90D9-0079A3EBBBAD}" type="presOf" srcId="{B380D7C1-2596-4A38-A655-485C86B8FAC1}" destId="{8638AE8E-90BB-4A3E-A2BA-92874FAC39DF}" srcOrd="0" destOrd="0" presId="urn:microsoft.com/office/officeart/2005/8/layout/lProcess2"/>
    <dgm:cxn modelId="{F47EC503-D721-41ED-ABE3-1D5BE266E1C4}" type="presParOf" srcId="{8D64A764-4907-461E-B0B7-0F7D608ABA85}" destId="{992A3B3F-72C1-422A-8B4B-58B1D691095A}" srcOrd="0" destOrd="0" presId="urn:microsoft.com/office/officeart/2005/8/layout/lProcess2"/>
    <dgm:cxn modelId="{F06CCDA8-B974-4B06-8B8E-1883A669B7BC}" type="presParOf" srcId="{992A3B3F-72C1-422A-8B4B-58B1D691095A}" destId="{05340D2D-9EA5-462D-8015-73E07C8463D7}" srcOrd="0" destOrd="0" presId="urn:microsoft.com/office/officeart/2005/8/layout/lProcess2"/>
    <dgm:cxn modelId="{D02E3106-634E-44C8-A300-B55DC9EE9DE5}" type="presParOf" srcId="{992A3B3F-72C1-422A-8B4B-58B1D691095A}" destId="{4A8C4628-D7DF-40EC-B9C5-52890D67A400}" srcOrd="1" destOrd="0" presId="urn:microsoft.com/office/officeart/2005/8/layout/lProcess2"/>
    <dgm:cxn modelId="{3B7251A0-8A5A-4FDE-B092-675209C4F773}" type="presParOf" srcId="{992A3B3F-72C1-422A-8B4B-58B1D691095A}" destId="{8EB4C632-AB20-40A9-B4A2-1B86B97837A5}" srcOrd="2" destOrd="0" presId="urn:microsoft.com/office/officeart/2005/8/layout/lProcess2"/>
    <dgm:cxn modelId="{AB87B4DA-BAAC-43FE-823B-C0BBFDEB9D1C}" type="presParOf" srcId="{8EB4C632-AB20-40A9-B4A2-1B86B97837A5}" destId="{5F85828E-7875-474E-9AF9-46AFBEC69FC3}" srcOrd="0" destOrd="0" presId="urn:microsoft.com/office/officeart/2005/8/layout/lProcess2"/>
    <dgm:cxn modelId="{4EDCCA74-8989-433C-BFBE-4D42C710B218}" type="presParOf" srcId="{5F85828E-7875-474E-9AF9-46AFBEC69FC3}" destId="{54D9FA93-43EE-49BE-AE1D-76606486C655}" srcOrd="0" destOrd="0" presId="urn:microsoft.com/office/officeart/2005/8/layout/lProcess2"/>
    <dgm:cxn modelId="{87AF3CC6-7CFB-486F-B1CD-65B3151623EB}" type="presParOf" srcId="{5F85828E-7875-474E-9AF9-46AFBEC69FC3}" destId="{E42FA257-E3D5-409A-8897-3768A89569B4}" srcOrd="1" destOrd="0" presId="urn:microsoft.com/office/officeart/2005/8/layout/lProcess2"/>
    <dgm:cxn modelId="{A1667CC6-9185-4262-B409-3211492E44BB}" type="presParOf" srcId="{5F85828E-7875-474E-9AF9-46AFBEC69FC3}" destId="{2A02A463-CA2A-466A-8F2E-508B7E9ABB48}" srcOrd="2" destOrd="0" presId="urn:microsoft.com/office/officeart/2005/8/layout/lProcess2"/>
    <dgm:cxn modelId="{D7DDF90D-B72B-4AD7-B153-3303D136A7CC}" type="presParOf" srcId="{5F85828E-7875-474E-9AF9-46AFBEC69FC3}" destId="{0D9A05E9-EA3C-479D-868F-FC9703083274}" srcOrd="3" destOrd="0" presId="urn:microsoft.com/office/officeart/2005/8/layout/lProcess2"/>
    <dgm:cxn modelId="{F480BF8F-D045-4D90-9F1E-B08CCAABEDED}" type="presParOf" srcId="{5F85828E-7875-474E-9AF9-46AFBEC69FC3}" destId="{8638AE8E-90BB-4A3E-A2BA-92874FAC39DF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7F68755-7317-403A-8A02-0B1DAEFA4A91}" type="doc">
      <dgm:prSet loTypeId="urn:microsoft.com/office/officeart/2005/8/layout/hProcess9" loCatId="process" qsTypeId="urn:microsoft.com/office/officeart/2005/8/quickstyle/3d7" qsCatId="3D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E42B7FF-6B31-488D-A075-0E07EA8D295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توسعۀ سیستم مالی</a:t>
          </a:r>
          <a:endParaRPr lang="en-US" dirty="0">
            <a:cs typeface="B Zar" pitchFamily="2" charset="-78"/>
          </a:endParaRPr>
        </a:p>
      </dgm:t>
    </dgm:pt>
    <dgm:pt modelId="{0EDB5FF2-0489-4376-8B2F-BCC90454B04E}" type="parTrans" cxnId="{12C275EF-7965-47E3-B44A-000E5E5A346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663FB0E-4909-4E28-B341-F848BA2B8B30}" type="sibTrans" cxnId="{12C275EF-7965-47E3-B44A-000E5E5A346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CBF1433-9C01-4696-B829-60C76C19C97B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تسهیل تجهیز سرمایه</a:t>
          </a:r>
          <a:endParaRPr lang="en-US" dirty="0">
            <a:cs typeface="B Zar" pitchFamily="2" charset="-78"/>
          </a:endParaRPr>
        </a:p>
      </dgm:t>
    </dgm:pt>
    <dgm:pt modelId="{038EE77C-406F-4659-9E71-43D6E3EC65B9}" type="parTrans" cxnId="{5B429D95-8FB2-4BD4-8FA6-DA1F5864D29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0027ABD-42D8-4368-B961-5BE3B1C615B0}" type="sibTrans" cxnId="{5B429D95-8FB2-4BD4-8FA6-DA1F5864D29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73FF4A5-0177-476B-840F-E112416667B4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رشد اقتصادی</a:t>
          </a:r>
          <a:endParaRPr lang="en-US" dirty="0">
            <a:cs typeface="B Zar" pitchFamily="2" charset="-78"/>
          </a:endParaRPr>
        </a:p>
      </dgm:t>
    </dgm:pt>
    <dgm:pt modelId="{223CFD3F-CD11-46DB-9EA1-504C0B956344}" type="parTrans" cxnId="{5D71B206-B874-4218-8BDC-7859BA94B8D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02276E9-900A-4E51-908A-FB8ED551489B}" type="sibTrans" cxnId="{5D71B206-B874-4218-8BDC-7859BA94B8D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056EFB6-6E36-4864-BA74-27B614757711}" type="pres">
      <dgm:prSet presAssocID="{27F68755-7317-403A-8A02-0B1DAEFA4A9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006219-497A-4A23-AC33-08F06F3B863A}" type="pres">
      <dgm:prSet presAssocID="{27F68755-7317-403A-8A02-0B1DAEFA4A91}" presName="arrow" presStyleLbl="bgShp" presStyleIdx="0" presStyleCnt="1"/>
      <dgm:spPr/>
    </dgm:pt>
    <dgm:pt modelId="{62C74B01-9D35-47AA-A955-8EABC5EB67AF}" type="pres">
      <dgm:prSet presAssocID="{27F68755-7317-403A-8A02-0B1DAEFA4A91}" presName="linearProcess" presStyleCnt="0"/>
      <dgm:spPr/>
    </dgm:pt>
    <dgm:pt modelId="{204F0768-A322-411B-A474-DA9A813DCFA5}" type="pres">
      <dgm:prSet presAssocID="{3E42B7FF-6B31-488D-A075-0E07EA8D2959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80A526-C36B-4251-8DDB-67806135D97D}" type="pres">
      <dgm:prSet presAssocID="{2663FB0E-4909-4E28-B341-F848BA2B8B30}" presName="sibTrans" presStyleCnt="0"/>
      <dgm:spPr/>
    </dgm:pt>
    <dgm:pt modelId="{1E8DF387-4FBE-4285-8D5C-23F30265B3C8}" type="pres">
      <dgm:prSet presAssocID="{ECBF1433-9C01-4696-B829-60C76C19C97B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FBFA10-5475-492D-9D9C-5D63C7EDB2CA}" type="pres">
      <dgm:prSet presAssocID="{70027ABD-42D8-4368-B961-5BE3B1C615B0}" presName="sibTrans" presStyleCnt="0"/>
      <dgm:spPr/>
    </dgm:pt>
    <dgm:pt modelId="{E4783644-2A2F-44F8-8FBB-DCF4E11D2EF1}" type="pres">
      <dgm:prSet presAssocID="{773FF4A5-0177-476B-840F-E112416667B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A07B37-B8B0-43C9-ABE9-CC2E3CBDB0D0}" type="presOf" srcId="{ECBF1433-9C01-4696-B829-60C76C19C97B}" destId="{1E8DF387-4FBE-4285-8D5C-23F30265B3C8}" srcOrd="0" destOrd="0" presId="urn:microsoft.com/office/officeart/2005/8/layout/hProcess9"/>
    <dgm:cxn modelId="{ACF690DC-48FB-423E-8419-7F080A0666E9}" type="presOf" srcId="{27F68755-7317-403A-8A02-0B1DAEFA4A91}" destId="{B056EFB6-6E36-4864-BA74-27B614757711}" srcOrd="0" destOrd="0" presId="urn:microsoft.com/office/officeart/2005/8/layout/hProcess9"/>
    <dgm:cxn modelId="{5B429D95-8FB2-4BD4-8FA6-DA1F5864D290}" srcId="{27F68755-7317-403A-8A02-0B1DAEFA4A91}" destId="{ECBF1433-9C01-4696-B829-60C76C19C97B}" srcOrd="1" destOrd="0" parTransId="{038EE77C-406F-4659-9E71-43D6E3EC65B9}" sibTransId="{70027ABD-42D8-4368-B961-5BE3B1C615B0}"/>
    <dgm:cxn modelId="{A733AC8F-142A-4269-950A-B63FFFF1109C}" type="presOf" srcId="{773FF4A5-0177-476B-840F-E112416667B4}" destId="{E4783644-2A2F-44F8-8FBB-DCF4E11D2EF1}" srcOrd="0" destOrd="0" presId="urn:microsoft.com/office/officeart/2005/8/layout/hProcess9"/>
    <dgm:cxn modelId="{12C275EF-7965-47E3-B44A-000E5E5A346D}" srcId="{27F68755-7317-403A-8A02-0B1DAEFA4A91}" destId="{3E42B7FF-6B31-488D-A075-0E07EA8D2959}" srcOrd="0" destOrd="0" parTransId="{0EDB5FF2-0489-4376-8B2F-BCC90454B04E}" sibTransId="{2663FB0E-4909-4E28-B341-F848BA2B8B30}"/>
    <dgm:cxn modelId="{5D43C7C0-9F71-495A-93E8-B80CEC324C58}" type="presOf" srcId="{3E42B7FF-6B31-488D-A075-0E07EA8D2959}" destId="{204F0768-A322-411B-A474-DA9A813DCFA5}" srcOrd="0" destOrd="0" presId="urn:microsoft.com/office/officeart/2005/8/layout/hProcess9"/>
    <dgm:cxn modelId="{5D71B206-B874-4218-8BDC-7859BA94B8D9}" srcId="{27F68755-7317-403A-8A02-0B1DAEFA4A91}" destId="{773FF4A5-0177-476B-840F-E112416667B4}" srcOrd="2" destOrd="0" parTransId="{223CFD3F-CD11-46DB-9EA1-504C0B956344}" sibTransId="{A02276E9-900A-4E51-908A-FB8ED551489B}"/>
    <dgm:cxn modelId="{D7FB2260-05E4-4D3D-86B1-1C6698DFD620}" type="presParOf" srcId="{B056EFB6-6E36-4864-BA74-27B614757711}" destId="{25006219-497A-4A23-AC33-08F06F3B863A}" srcOrd="0" destOrd="0" presId="urn:microsoft.com/office/officeart/2005/8/layout/hProcess9"/>
    <dgm:cxn modelId="{79F9B166-D311-4AEE-932F-CEA0BA06E8D9}" type="presParOf" srcId="{B056EFB6-6E36-4864-BA74-27B614757711}" destId="{62C74B01-9D35-47AA-A955-8EABC5EB67AF}" srcOrd="1" destOrd="0" presId="urn:microsoft.com/office/officeart/2005/8/layout/hProcess9"/>
    <dgm:cxn modelId="{8221838F-769F-494B-A32A-96ADC7EBADFC}" type="presParOf" srcId="{62C74B01-9D35-47AA-A955-8EABC5EB67AF}" destId="{204F0768-A322-411B-A474-DA9A813DCFA5}" srcOrd="0" destOrd="0" presId="urn:microsoft.com/office/officeart/2005/8/layout/hProcess9"/>
    <dgm:cxn modelId="{09E694D5-BF82-4DC6-BE70-379795511666}" type="presParOf" srcId="{62C74B01-9D35-47AA-A955-8EABC5EB67AF}" destId="{9080A526-C36B-4251-8DDB-67806135D97D}" srcOrd="1" destOrd="0" presId="urn:microsoft.com/office/officeart/2005/8/layout/hProcess9"/>
    <dgm:cxn modelId="{4B3AE3D2-D19E-4AB3-8E93-B43E613214FE}" type="presParOf" srcId="{62C74B01-9D35-47AA-A955-8EABC5EB67AF}" destId="{1E8DF387-4FBE-4285-8D5C-23F30265B3C8}" srcOrd="2" destOrd="0" presId="urn:microsoft.com/office/officeart/2005/8/layout/hProcess9"/>
    <dgm:cxn modelId="{BF217B43-09B0-4933-B921-C68C68932FF1}" type="presParOf" srcId="{62C74B01-9D35-47AA-A955-8EABC5EB67AF}" destId="{53FBFA10-5475-492D-9D9C-5D63C7EDB2CA}" srcOrd="3" destOrd="0" presId="urn:microsoft.com/office/officeart/2005/8/layout/hProcess9"/>
    <dgm:cxn modelId="{AA65FA29-AB09-42D8-9E55-4F05E0531C73}" type="presParOf" srcId="{62C74B01-9D35-47AA-A955-8EABC5EB67AF}" destId="{E4783644-2A2F-44F8-8FBB-DCF4E11D2EF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3656A16-3914-4842-8037-24D86BD73E19}" type="doc">
      <dgm:prSet loTypeId="urn:microsoft.com/office/officeart/2005/8/layout/process3" loCatId="process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C9FD22B-BE23-4D6F-B553-BD3EB1105C65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سیستم‌های مالی و رشد اقتصادی</a:t>
          </a:r>
          <a:endParaRPr lang="en-US" dirty="0">
            <a:cs typeface="B Titr" pitchFamily="2" charset="-78"/>
          </a:endParaRPr>
        </a:p>
      </dgm:t>
    </dgm:pt>
    <dgm:pt modelId="{E00DBE1E-9FD5-4A8B-97E8-3790BE22B178}" type="parTrans" cxnId="{EF086DF2-EB77-4471-B415-4F6E5829E1D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ABD0027-28DA-44A9-81DC-FEC8977F14AF}" type="sibTrans" cxnId="{EF086DF2-EB77-4471-B415-4F6E5829E1D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C776FC5-9FCA-421D-885C-20002C6F87B5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کشورهای پیشرفته سیستم‌های مالی پیچیده دارند.</a:t>
          </a:r>
          <a:endParaRPr lang="en-US" dirty="0">
            <a:cs typeface="B Zar" pitchFamily="2" charset="-78"/>
          </a:endParaRPr>
        </a:p>
      </dgm:t>
    </dgm:pt>
    <dgm:pt modelId="{C6E17EFD-F2E5-412B-B651-39BA29C27B34}" type="parTrans" cxnId="{3AB4E454-2C6A-4787-A431-28A80C41AA8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82591A3-846F-47E2-AAE4-02C95A7048C7}" type="sibTrans" cxnId="{3AB4E454-2C6A-4787-A431-28A80C41AA8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5AEA873-3831-41B4-B5C8-5CDFF9E39626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بازارهای مالی انباشت سرمایه را تسهیل و ریسک را مدیریت می‌کنند.</a:t>
          </a:r>
          <a:endParaRPr lang="en-US" dirty="0">
            <a:cs typeface="B Zar" pitchFamily="2" charset="-78"/>
          </a:endParaRPr>
        </a:p>
      </dgm:t>
    </dgm:pt>
    <dgm:pt modelId="{63F09AA8-5A50-43A0-9FE1-F4130C0B67A2}" type="parTrans" cxnId="{F797B0F5-29E0-447A-BE22-B269FD62D94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1511AFF-D625-4D03-BC09-E9F5A6AB060B}" type="sibTrans" cxnId="{F797B0F5-29E0-447A-BE22-B269FD62D94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FF026A2-7C16-4E1A-AC42-744959521020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سیستم مالی یکی از مهم‌ترین عوامل ساختاری مؤثر بر بهره‌وری است.</a:t>
          </a:r>
          <a:endParaRPr lang="en-US" dirty="0">
            <a:cs typeface="B Zar" pitchFamily="2" charset="-78"/>
          </a:endParaRPr>
        </a:p>
      </dgm:t>
    </dgm:pt>
    <dgm:pt modelId="{36A13104-C83B-41A6-BD44-F4C5154AAE6E}" type="parTrans" cxnId="{0513FF66-2F25-4FEF-801A-0BDD2B5A0CD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D048CAB-9D6E-4062-B7AD-010ED23C0DC4}" type="sibTrans" cxnId="{0513FF66-2F25-4FEF-801A-0BDD2B5A0CD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A0546E4-E717-4060-809A-40ABED5925F1}" type="pres">
      <dgm:prSet presAssocID="{F3656A16-3914-4842-8037-24D86BD73E1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C66D00-6BB4-4605-B3DC-790ABFB37F8E}" type="pres">
      <dgm:prSet presAssocID="{1C9FD22B-BE23-4D6F-B553-BD3EB1105C65}" presName="composite" presStyleCnt="0"/>
      <dgm:spPr/>
    </dgm:pt>
    <dgm:pt modelId="{43A98C98-582A-435A-9962-638319141D43}" type="pres">
      <dgm:prSet presAssocID="{1C9FD22B-BE23-4D6F-B553-BD3EB1105C65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CC7843-B808-4F93-8BEA-270AD4137833}" type="pres">
      <dgm:prSet presAssocID="{1C9FD22B-BE23-4D6F-B553-BD3EB1105C65}" presName="parSh" presStyleLbl="node1" presStyleIdx="0" presStyleCnt="1"/>
      <dgm:spPr/>
      <dgm:t>
        <a:bodyPr/>
        <a:lstStyle/>
        <a:p>
          <a:endParaRPr lang="en-US"/>
        </a:p>
      </dgm:t>
    </dgm:pt>
    <dgm:pt modelId="{9563C192-2937-4119-8AE3-FB46BBB130D7}" type="pres">
      <dgm:prSet presAssocID="{1C9FD22B-BE23-4D6F-B553-BD3EB1105C65}" presName="desTx" presStyleLbl="fgAcc1" presStyleIdx="0" presStyleCnt="1">
        <dgm:presLayoutVars>
          <dgm:bulletEnabled val="1"/>
        </dgm:presLayoutVars>
      </dgm:prSet>
      <dgm:spPr>
        <a:prstGeom prst="flowChartDocument">
          <a:avLst/>
        </a:prstGeom>
      </dgm:spPr>
      <dgm:t>
        <a:bodyPr/>
        <a:lstStyle/>
        <a:p>
          <a:endParaRPr lang="en-US"/>
        </a:p>
      </dgm:t>
    </dgm:pt>
  </dgm:ptLst>
  <dgm:cxnLst>
    <dgm:cxn modelId="{0513FF66-2F25-4FEF-801A-0BDD2B5A0CD1}" srcId="{1C9FD22B-BE23-4D6F-B553-BD3EB1105C65}" destId="{3FF026A2-7C16-4E1A-AC42-744959521020}" srcOrd="2" destOrd="0" parTransId="{36A13104-C83B-41A6-BD44-F4C5154AAE6E}" sibTransId="{6D048CAB-9D6E-4062-B7AD-010ED23C0DC4}"/>
    <dgm:cxn modelId="{1852F587-7485-4574-8F43-4B1AA31656EA}" type="presOf" srcId="{1C9FD22B-BE23-4D6F-B553-BD3EB1105C65}" destId="{43A98C98-582A-435A-9962-638319141D43}" srcOrd="0" destOrd="0" presId="urn:microsoft.com/office/officeart/2005/8/layout/process3"/>
    <dgm:cxn modelId="{C181D7E9-E285-4BB7-97EB-0DDBE280FFBA}" type="presOf" srcId="{55AEA873-3831-41B4-B5C8-5CDFF9E39626}" destId="{9563C192-2937-4119-8AE3-FB46BBB130D7}" srcOrd="0" destOrd="1" presId="urn:microsoft.com/office/officeart/2005/8/layout/process3"/>
    <dgm:cxn modelId="{EF086DF2-EB77-4471-B415-4F6E5829E1DD}" srcId="{F3656A16-3914-4842-8037-24D86BD73E19}" destId="{1C9FD22B-BE23-4D6F-B553-BD3EB1105C65}" srcOrd="0" destOrd="0" parTransId="{E00DBE1E-9FD5-4A8B-97E8-3790BE22B178}" sibTransId="{9ABD0027-28DA-44A9-81DC-FEC8977F14AF}"/>
    <dgm:cxn modelId="{F797B0F5-29E0-447A-BE22-B269FD62D941}" srcId="{1C9FD22B-BE23-4D6F-B553-BD3EB1105C65}" destId="{55AEA873-3831-41B4-B5C8-5CDFF9E39626}" srcOrd="1" destOrd="0" parTransId="{63F09AA8-5A50-43A0-9FE1-F4130C0B67A2}" sibTransId="{31511AFF-D625-4D03-BC09-E9F5A6AB060B}"/>
    <dgm:cxn modelId="{4A3803AD-BB29-4E2D-97E7-325507653EB6}" type="presOf" srcId="{1C9FD22B-BE23-4D6F-B553-BD3EB1105C65}" destId="{52CC7843-B808-4F93-8BEA-270AD4137833}" srcOrd="1" destOrd="0" presId="urn:microsoft.com/office/officeart/2005/8/layout/process3"/>
    <dgm:cxn modelId="{1553F8A7-4D05-499D-8D42-8595479BF781}" type="presOf" srcId="{F3656A16-3914-4842-8037-24D86BD73E19}" destId="{3A0546E4-E717-4060-809A-40ABED5925F1}" srcOrd="0" destOrd="0" presId="urn:microsoft.com/office/officeart/2005/8/layout/process3"/>
    <dgm:cxn modelId="{005DBC9D-C39E-4188-A8F1-93CFC8AF8AB4}" type="presOf" srcId="{3FF026A2-7C16-4E1A-AC42-744959521020}" destId="{9563C192-2937-4119-8AE3-FB46BBB130D7}" srcOrd="0" destOrd="2" presId="urn:microsoft.com/office/officeart/2005/8/layout/process3"/>
    <dgm:cxn modelId="{10639CCF-F186-437C-9383-41BEDC4851EA}" type="presOf" srcId="{4C776FC5-9FCA-421D-885C-20002C6F87B5}" destId="{9563C192-2937-4119-8AE3-FB46BBB130D7}" srcOrd="0" destOrd="0" presId="urn:microsoft.com/office/officeart/2005/8/layout/process3"/>
    <dgm:cxn modelId="{3AB4E454-2C6A-4787-A431-28A80C41AA89}" srcId="{1C9FD22B-BE23-4D6F-B553-BD3EB1105C65}" destId="{4C776FC5-9FCA-421D-885C-20002C6F87B5}" srcOrd="0" destOrd="0" parTransId="{C6E17EFD-F2E5-412B-B651-39BA29C27B34}" sibTransId="{482591A3-846F-47E2-AAE4-02C95A7048C7}"/>
    <dgm:cxn modelId="{8EF2589F-364F-4055-8EEC-7C964F682344}" type="presParOf" srcId="{3A0546E4-E717-4060-809A-40ABED5925F1}" destId="{62C66D00-6BB4-4605-B3DC-790ABFB37F8E}" srcOrd="0" destOrd="0" presId="urn:microsoft.com/office/officeart/2005/8/layout/process3"/>
    <dgm:cxn modelId="{DE1E5DE9-FDFB-4412-9C47-18CE71F2EAC4}" type="presParOf" srcId="{62C66D00-6BB4-4605-B3DC-790ABFB37F8E}" destId="{43A98C98-582A-435A-9962-638319141D43}" srcOrd="0" destOrd="0" presId="urn:microsoft.com/office/officeart/2005/8/layout/process3"/>
    <dgm:cxn modelId="{157D0F38-251D-4AD0-A528-AB5DFA3D6B80}" type="presParOf" srcId="{62C66D00-6BB4-4605-B3DC-790ABFB37F8E}" destId="{52CC7843-B808-4F93-8BEA-270AD4137833}" srcOrd="1" destOrd="0" presId="urn:microsoft.com/office/officeart/2005/8/layout/process3"/>
    <dgm:cxn modelId="{D1E4A3B1-C739-4565-9EAE-9951ECA726A0}" type="presParOf" srcId="{62C66D00-6BB4-4605-B3DC-790ABFB37F8E}" destId="{9563C192-2937-4119-8AE3-FB46BBB130D7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7EB63A-4037-449D-A36D-2124FC6142D3}">
      <dsp:nvSpPr>
        <dsp:cNvPr id="0" name=""/>
        <dsp:cNvSpPr/>
      </dsp:nvSpPr>
      <dsp:spPr>
        <a:xfrm>
          <a:off x="1383" y="1595821"/>
          <a:ext cx="1834381" cy="183438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>
              <a:cs typeface="B Zar" pitchFamily="2" charset="-78"/>
            </a:rPr>
            <a:t>عرضه‌کنندگان وجوه</a:t>
          </a:r>
          <a:endParaRPr lang="en-US" sz="2200" kern="1200" dirty="0">
            <a:cs typeface="B Zar" pitchFamily="2" charset="-78"/>
          </a:endParaRPr>
        </a:p>
      </dsp:txBody>
      <dsp:txXfrm>
        <a:off x="1383" y="1595821"/>
        <a:ext cx="1834381" cy="1834381"/>
      </dsp:txXfrm>
    </dsp:sp>
    <dsp:sp modelId="{400EC46E-853F-4C80-B018-0122CBFB329A}">
      <dsp:nvSpPr>
        <dsp:cNvPr id="0" name=""/>
        <dsp:cNvSpPr/>
      </dsp:nvSpPr>
      <dsp:spPr>
        <a:xfrm>
          <a:off x="1984716" y="1981041"/>
          <a:ext cx="1063941" cy="1063941"/>
        </a:xfrm>
        <a:prstGeom prst="rightArrow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cs typeface="B Zar" pitchFamily="2" charset="-78"/>
          </a:endParaRPr>
        </a:p>
      </dsp:txBody>
      <dsp:txXfrm>
        <a:off x="1984716" y="1981041"/>
        <a:ext cx="1063941" cy="1063941"/>
      </dsp:txXfrm>
    </dsp:sp>
    <dsp:sp modelId="{CC30B4EE-B714-41CC-8426-B3734A0D456D}">
      <dsp:nvSpPr>
        <dsp:cNvPr id="0" name=""/>
        <dsp:cNvSpPr/>
      </dsp:nvSpPr>
      <dsp:spPr>
        <a:xfrm>
          <a:off x="3197609" y="1595821"/>
          <a:ext cx="1834381" cy="1834381"/>
        </a:xfrm>
        <a:prstGeom prst="ellipse">
          <a:avLst/>
        </a:prstGeom>
        <a:gradFill rotWithShape="0">
          <a:gsLst>
            <a:gs pos="0">
              <a:schemeClr val="accent2">
                <a:hueOff val="-10081594"/>
                <a:satOff val="4384"/>
                <a:lumOff val="1275"/>
                <a:alphaOff val="0"/>
                <a:shade val="51000"/>
                <a:satMod val="130000"/>
              </a:schemeClr>
            </a:gs>
            <a:gs pos="80000">
              <a:schemeClr val="accent2">
                <a:hueOff val="-10081594"/>
                <a:satOff val="4384"/>
                <a:lumOff val="1275"/>
                <a:alphaOff val="0"/>
                <a:shade val="93000"/>
                <a:satMod val="130000"/>
              </a:schemeClr>
            </a:gs>
            <a:gs pos="100000">
              <a:schemeClr val="accent2">
                <a:hueOff val="-10081594"/>
                <a:satOff val="4384"/>
                <a:lumOff val="127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>
              <a:cs typeface="B Zar" pitchFamily="2" charset="-78"/>
            </a:rPr>
            <a:t>بازارهای مالی</a:t>
          </a:r>
          <a:endParaRPr lang="en-US" sz="2200" kern="1200" dirty="0">
            <a:cs typeface="B Zar" pitchFamily="2" charset="-78"/>
          </a:endParaRPr>
        </a:p>
      </dsp:txBody>
      <dsp:txXfrm>
        <a:off x="3197609" y="1595821"/>
        <a:ext cx="1834381" cy="1834381"/>
      </dsp:txXfrm>
    </dsp:sp>
    <dsp:sp modelId="{F8ADA266-42E7-4146-BE88-FBE42497BC2B}">
      <dsp:nvSpPr>
        <dsp:cNvPr id="0" name=""/>
        <dsp:cNvSpPr/>
      </dsp:nvSpPr>
      <dsp:spPr>
        <a:xfrm>
          <a:off x="5180942" y="1981041"/>
          <a:ext cx="1063941" cy="1063941"/>
        </a:xfrm>
        <a:prstGeom prst="rightArrow">
          <a:avLst/>
        </a:prstGeom>
        <a:gradFill rotWithShape="0">
          <a:gsLst>
            <a:gs pos="0">
              <a:schemeClr val="accent2">
                <a:hueOff val="-20163188"/>
                <a:satOff val="8769"/>
                <a:lumOff val="2550"/>
                <a:alphaOff val="0"/>
                <a:shade val="51000"/>
                <a:satMod val="130000"/>
              </a:schemeClr>
            </a:gs>
            <a:gs pos="80000">
              <a:schemeClr val="accent2">
                <a:hueOff val="-20163188"/>
                <a:satOff val="8769"/>
                <a:lumOff val="2550"/>
                <a:alphaOff val="0"/>
                <a:shade val="93000"/>
                <a:satMod val="130000"/>
              </a:schemeClr>
            </a:gs>
            <a:gs pos="100000">
              <a:schemeClr val="accent2">
                <a:hueOff val="-20163188"/>
                <a:satOff val="8769"/>
                <a:lumOff val="255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cs typeface="B Zar" pitchFamily="2" charset="-78"/>
          </a:endParaRPr>
        </a:p>
      </dsp:txBody>
      <dsp:txXfrm>
        <a:off x="5180942" y="1981041"/>
        <a:ext cx="1063941" cy="1063941"/>
      </dsp:txXfrm>
    </dsp:sp>
    <dsp:sp modelId="{5EAD9E13-721F-4763-AAD6-74CC835303FC}">
      <dsp:nvSpPr>
        <dsp:cNvPr id="0" name=""/>
        <dsp:cNvSpPr/>
      </dsp:nvSpPr>
      <dsp:spPr>
        <a:xfrm>
          <a:off x="6393835" y="1595821"/>
          <a:ext cx="1834381" cy="1834381"/>
        </a:xfrm>
        <a:prstGeom prst="ellipse">
          <a:avLst/>
        </a:prstGeom>
        <a:gradFill rotWithShape="0">
          <a:gsLst>
            <a:gs pos="0">
              <a:schemeClr val="accent2">
                <a:hueOff val="-20163188"/>
                <a:satOff val="8769"/>
                <a:lumOff val="2550"/>
                <a:alphaOff val="0"/>
                <a:shade val="51000"/>
                <a:satMod val="130000"/>
              </a:schemeClr>
            </a:gs>
            <a:gs pos="80000">
              <a:schemeClr val="accent2">
                <a:hueOff val="-20163188"/>
                <a:satOff val="8769"/>
                <a:lumOff val="2550"/>
                <a:alphaOff val="0"/>
                <a:shade val="93000"/>
                <a:satMod val="130000"/>
              </a:schemeClr>
            </a:gs>
            <a:gs pos="100000">
              <a:schemeClr val="accent2">
                <a:hueOff val="-20163188"/>
                <a:satOff val="8769"/>
                <a:lumOff val="255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>
              <a:cs typeface="B Zar" pitchFamily="2" charset="-78"/>
            </a:rPr>
            <a:t>متقاضیان وجوه</a:t>
          </a:r>
          <a:endParaRPr lang="en-US" sz="2200" kern="1200" dirty="0">
            <a:cs typeface="B Zar" pitchFamily="2" charset="-78"/>
          </a:endParaRPr>
        </a:p>
      </dsp:txBody>
      <dsp:txXfrm>
        <a:off x="6393835" y="1595821"/>
        <a:ext cx="1834381" cy="1834381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E7AEE8-2FAD-4C9D-B166-D99314577342}">
      <dsp:nvSpPr>
        <dsp:cNvPr id="0" name=""/>
        <dsp:cNvSpPr/>
      </dsp:nvSpPr>
      <dsp:spPr>
        <a:xfrm>
          <a:off x="1224835" y="0"/>
          <a:ext cx="5026025" cy="5026025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769E83-B78C-494D-98DB-0900CF4DC815}">
      <dsp:nvSpPr>
        <dsp:cNvPr id="0" name=""/>
        <dsp:cNvSpPr/>
      </dsp:nvSpPr>
      <dsp:spPr>
        <a:xfrm>
          <a:off x="3737848" y="505302"/>
          <a:ext cx="3266916" cy="59487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/>
            <a:t>تجهیز پس‌اندازها</a:t>
          </a:r>
          <a:endParaRPr lang="en-US" sz="2500" kern="1200" dirty="0"/>
        </a:p>
      </dsp:txBody>
      <dsp:txXfrm>
        <a:off x="3737848" y="505302"/>
        <a:ext cx="3266916" cy="594877"/>
      </dsp:txXfrm>
    </dsp:sp>
    <dsp:sp modelId="{AFCC2BD0-97AA-40BF-B332-A0553CBC0EAE}">
      <dsp:nvSpPr>
        <dsp:cNvPr id="0" name=""/>
        <dsp:cNvSpPr/>
      </dsp:nvSpPr>
      <dsp:spPr>
        <a:xfrm>
          <a:off x="3737848" y="1174538"/>
          <a:ext cx="3266916" cy="59487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/>
            <a:t>بسط نقدشوندگی</a:t>
          </a:r>
          <a:endParaRPr lang="en-US" sz="2500" kern="1200" dirty="0"/>
        </a:p>
      </dsp:txBody>
      <dsp:txXfrm>
        <a:off x="3737848" y="1174538"/>
        <a:ext cx="3266916" cy="594877"/>
      </dsp:txXfrm>
    </dsp:sp>
    <dsp:sp modelId="{2F54F5CF-99CC-4B24-A1D8-5E05772D3124}">
      <dsp:nvSpPr>
        <dsp:cNvPr id="0" name=""/>
        <dsp:cNvSpPr/>
      </dsp:nvSpPr>
      <dsp:spPr>
        <a:xfrm>
          <a:off x="3737848" y="1843775"/>
          <a:ext cx="3266916" cy="59487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/>
            <a:t>تخصیص منابع</a:t>
          </a:r>
          <a:endParaRPr lang="en-US" sz="2500" kern="1200" dirty="0"/>
        </a:p>
      </dsp:txBody>
      <dsp:txXfrm>
        <a:off x="3737848" y="1843775"/>
        <a:ext cx="3266916" cy="594877"/>
      </dsp:txXfrm>
    </dsp:sp>
    <dsp:sp modelId="{99360CB7-0CA4-4258-A2FE-4F238010333F}">
      <dsp:nvSpPr>
        <dsp:cNvPr id="0" name=""/>
        <dsp:cNvSpPr/>
      </dsp:nvSpPr>
      <dsp:spPr>
        <a:xfrm>
          <a:off x="3737848" y="2513012"/>
          <a:ext cx="3266916" cy="59487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/>
            <a:t>مدیریت ریسک</a:t>
          </a:r>
          <a:endParaRPr lang="en-US" sz="2500" kern="1200" dirty="0"/>
        </a:p>
      </dsp:txBody>
      <dsp:txXfrm>
        <a:off x="3737848" y="2513012"/>
        <a:ext cx="3266916" cy="594877"/>
      </dsp:txXfrm>
    </dsp:sp>
    <dsp:sp modelId="{126EFD2C-2258-47F7-ACB6-41541E52ED00}">
      <dsp:nvSpPr>
        <dsp:cNvPr id="0" name=""/>
        <dsp:cNvSpPr/>
      </dsp:nvSpPr>
      <dsp:spPr>
        <a:xfrm>
          <a:off x="3737848" y="3182249"/>
          <a:ext cx="3266916" cy="59487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/>
            <a:t>پایش مدیریتی</a:t>
          </a:r>
          <a:endParaRPr lang="en-US" sz="2500" kern="1200" dirty="0"/>
        </a:p>
      </dsp:txBody>
      <dsp:txXfrm>
        <a:off x="3737848" y="3182249"/>
        <a:ext cx="3266916" cy="594877"/>
      </dsp:txXfrm>
    </dsp:sp>
    <dsp:sp modelId="{F9399557-2208-4F76-8593-CE81DCE56AB7}">
      <dsp:nvSpPr>
        <dsp:cNvPr id="0" name=""/>
        <dsp:cNvSpPr/>
      </dsp:nvSpPr>
      <dsp:spPr>
        <a:xfrm>
          <a:off x="3737848" y="3851486"/>
          <a:ext cx="3266916" cy="59487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/>
            <a:t>تسهیل تجارت</a:t>
          </a:r>
          <a:endParaRPr lang="en-US" sz="2500" kern="1200" dirty="0"/>
        </a:p>
      </dsp:txBody>
      <dsp:txXfrm>
        <a:off x="3737848" y="3851486"/>
        <a:ext cx="3266916" cy="594877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0DB56D-944E-4DDD-9743-D0CB98BEAC90}">
      <dsp:nvSpPr>
        <dsp:cNvPr id="0" name=""/>
        <dsp:cNvSpPr/>
      </dsp:nvSpPr>
      <dsp:spPr>
        <a:xfrm>
          <a:off x="0" y="459712"/>
          <a:ext cx="7772400" cy="1701000"/>
        </a:xfrm>
        <a:prstGeom prst="doubleWav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3225" tIns="562356" rIns="603225" bIns="192024" numCol="1" spcCol="1270" anchor="t" anchorCtr="0">
          <a:noAutofit/>
        </a:bodyPr>
        <a:lstStyle/>
        <a:p>
          <a:pPr marL="228600" lvl="1" indent="-228600" algn="r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700" kern="1200" dirty="0" smtClean="0">
              <a:cs typeface="B Zar" pitchFamily="2" charset="-78"/>
            </a:rPr>
            <a:t>بازار ابزار مالی کوتاه‌مدت‌تر</a:t>
          </a:r>
          <a:endParaRPr lang="en-US" sz="2700" kern="1200" dirty="0">
            <a:cs typeface="B Zar" pitchFamily="2" charset="-78"/>
          </a:endParaRPr>
        </a:p>
      </dsp:txBody>
      <dsp:txXfrm>
        <a:off x="0" y="459712"/>
        <a:ext cx="7772400" cy="1701000"/>
      </dsp:txXfrm>
    </dsp:sp>
    <dsp:sp modelId="{A03E0199-84A4-49CD-B052-3C228C89219E}">
      <dsp:nvSpPr>
        <dsp:cNvPr id="0" name=""/>
        <dsp:cNvSpPr/>
      </dsp:nvSpPr>
      <dsp:spPr>
        <a:xfrm>
          <a:off x="388620" y="61192"/>
          <a:ext cx="5440680" cy="7970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dirty="0" smtClean="0">
              <a:cs typeface="B Titr" pitchFamily="2" charset="-78"/>
            </a:rPr>
            <a:t>بازار پول </a:t>
          </a:r>
          <a:endParaRPr lang="en-US" sz="4000" kern="1200" dirty="0">
            <a:cs typeface="B Titr" pitchFamily="2" charset="-78"/>
          </a:endParaRPr>
        </a:p>
      </dsp:txBody>
      <dsp:txXfrm>
        <a:off x="388620" y="61192"/>
        <a:ext cx="5440680" cy="797040"/>
      </dsp:txXfrm>
    </dsp:sp>
    <dsp:sp modelId="{4C090001-AE72-4AEE-82A1-1BA128CC4F93}">
      <dsp:nvSpPr>
        <dsp:cNvPr id="0" name=""/>
        <dsp:cNvSpPr/>
      </dsp:nvSpPr>
      <dsp:spPr>
        <a:xfrm>
          <a:off x="0" y="2705032"/>
          <a:ext cx="7772400" cy="1701000"/>
        </a:xfrm>
        <a:prstGeom prst="doubleWav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6718553"/>
              <a:satOff val="9479"/>
              <a:lumOff val="-117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3225" tIns="562356" rIns="603225" bIns="192024" numCol="1" spcCol="1270" anchor="t" anchorCtr="0">
          <a:noAutofit/>
        </a:bodyPr>
        <a:lstStyle/>
        <a:p>
          <a:pPr marL="228600" lvl="1" indent="-228600" algn="r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700" kern="1200" dirty="0" smtClean="0">
              <a:cs typeface="B Zar" pitchFamily="2" charset="-78"/>
            </a:rPr>
            <a:t>بازار ابزار مالی بلندمدت‌تر</a:t>
          </a:r>
          <a:endParaRPr lang="en-US" sz="2700" kern="1200" dirty="0">
            <a:cs typeface="B Zar" pitchFamily="2" charset="-78"/>
          </a:endParaRPr>
        </a:p>
      </dsp:txBody>
      <dsp:txXfrm>
        <a:off x="0" y="2705032"/>
        <a:ext cx="7772400" cy="1701000"/>
      </dsp:txXfrm>
    </dsp:sp>
    <dsp:sp modelId="{E06E8FE2-E920-43F7-85FD-643C8FAEFA15}">
      <dsp:nvSpPr>
        <dsp:cNvPr id="0" name=""/>
        <dsp:cNvSpPr/>
      </dsp:nvSpPr>
      <dsp:spPr>
        <a:xfrm>
          <a:off x="388620" y="2306512"/>
          <a:ext cx="5440680" cy="797040"/>
        </a:xfrm>
        <a:prstGeom prst="roundRect">
          <a:avLst/>
        </a:prstGeom>
        <a:gradFill rotWithShape="0">
          <a:gsLst>
            <a:gs pos="0">
              <a:schemeClr val="accent5">
                <a:hueOff val="6718553"/>
                <a:satOff val="9479"/>
                <a:lumOff val="-1176"/>
                <a:alphaOff val="0"/>
                <a:shade val="51000"/>
                <a:satMod val="130000"/>
              </a:schemeClr>
            </a:gs>
            <a:gs pos="80000">
              <a:schemeClr val="accent5">
                <a:hueOff val="6718553"/>
                <a:satOff val="9479"/>
                <a:lumOff val="-1176"/>
                <a:alphaOff val="0"/>
                <a:shade val="93000"/>
                <a:satMod val="130000"/>
              </a:schemeClr>
            </a:gs>
            <a:gs pos="100000">
              <a:schemeClr val="accent5">
                <a:hueOff val="6718553"/>
                <a:satOff val="9479"/>
                <a:lumOff val="-11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dirty="0" smtClean="0">
              <a:cs typeface="B Titr" pitchFamily="2" charset="-78"/>
            </a:rPr>
            <a:t>بازار سرمایه</a:t>
          </a:r>
          <a:endParaRPr lang="en-US" sz="4000" kern="1200" dirty="0">
            <a:cs typeface="B Titr" pitchFamily="2" charset="-78"/>
          </a:endParaRPr>
        </a:p>
      </dsp:txBody>
      <dsp:txXfrm>
        <a:off x="388620" y="2306512"/>
        <a:ext cx="5440680" cy="797040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1F8A28-7F2C-4D5C-A581-99DDA73530BC}">
      <dsp:nvSpPr>
        <dsp:cNvPr id="0" name=""/>
        <dsp:cNvSpPr/>
      </dsp:nvSpPr>
      <dsp:spPr>
        <a:xfrm>
          <a:off x="0" y="456571"/>
          <a:ext cx="6830568" cy="11743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95250" numCol="1" spcCol="1270" anchor="t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cs typeface="B Titr" pitchFamily="2" charset="-78"/>
            </a:rPr>
            <a:t>تقسيم‌بندي بازارهاي مالي اعتباري است:</a:t>
          </a:r>
          <a:endParaRPr lang="en-US" sz="2500" kern="1200" dirty="0">
            <a:cs typeface="B Titr" pitchFamily="2" charset="-78"/>
          </a:endParaRPr>
        </a:p>
      </dsp:txBody>
      <dsp:txXfrm>
        <a:off x="0" y="456571"/>
        <a:ext cx="6830568" cy="782882"/>
      </dsp:txXfrm>
    </dsp:sp>
    <dsp:sp modelId="{DE6533EF-91C2-488E-93F3-BF3609BF89B9}">
      <dsp:nvSpPr>
        <dsp:cNvPr id="0" name=""/>
        <dsp:cNvSpPr/>
      </dsp:nvSpPr>
      <dsp:spPr>
        <a:xfrm>
          <a:off x="1399032" y="1239453"/>
          <a:ext cx="6830568" cy="3330000"/>
        </a:xfrm>
        <a:prstGeom prst="doubleWave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t" anchorCtr="0">
          <a:noAutofit/>
        </a:bodyPr>
        <a:lstStyle/>
        <a:p>
          <a:pPr marL="228600" lvl="1" indent="-228600" algn="r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500" kern="1200" dirty="0" smtClean="0">
              <a:cs typeface="B Zar" pitchFamily="2" charset="-78"/>
            </a:rPr>
            <a:t>بانک‌ها وام‌های رهنی 30 ساله می‌فروشند.</a:t>
          </a:r>
          <a:endParaRPr lang="en-US" sz="2500" kern="1200" dirty="0">
            <a:cs typeface="B Zar" pitchFamily="2" charset="-78"/>
          </a:endParaRPr>
        </a:p>
        <a:p>
          <a:pPr marL="228600" lvl="1" indent="-228600" algn="r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500" kern="1200" dirty="0" smtClean="0">
              <a:cs typeface="B Zar" pitchFamily="2" charset="-78"/>
            </a:rPr>
            <a:t>بورس‌ها اوراق قرضۀ 5 ساله می‌فروشند.</a:t>
          </a:r>
          <a:endParaRPr lang="en-US" sz="2500" kern="1200" dirty="0">
            <a:cs typeface="B Zar" pitchFamily="2" charset="-78"/>
          </a:endParaRPr>
        </a:p>
        <a:p>
          <a:pPr marL="228600" lvl="1" indent="-228600" algn="r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500" kern="1200" dirty="0" smtClean="0">
              <a:cs typeface="B Zar" pitchFamily="2" charset="-78"/>
            </a:rPr>
            <a:t>شرکت‌ها برای سرمایه‌گذاری بلندمدت به بانک‌ها مراجعه می‌کنند.</a:t>
          </a:r>
          <a:endParaRPr lang="en-US" sz="2500" kern="1200" dirty="0">
            <a:cs typeface="B Zar" pitchFamily="2" charset="-78"/>
          </a:endParaRPr>
        </a:p>
        <a:p>
          <a:pPr marL="228600" lvl="1" indent="-228600" algn="r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500" kern="1200" dirty="0" smtClean="0">
              <a:cs typeface="B Zar" pitchFamily="2" charset="-78"/>
            </a:rPr>
            <a:t>شرکت‌ها برای تأمین سرمایه در گردش به بورس مراجعه می‌کنند.</a:t>
          </a:r>
          <a:endParaRPr lang="fa-IR" sz="2500" kern="1200" dirty="0">
            <a:cs typeface="B Zar" pitchFamily="2" charset="-78"/>
          </a:endParaRPr>
        </a:p>
      </dsp:txBody>
      <dsp:txXfrm>
        <a:off x="1399032" y="1239453"/>
        <a:ext cx="6830568" cy="33300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6FDDC1-ADA8-40D6-9781-4603DC8DEA3B}">
      <dsp:nvSpPr>
        <dsp:cNvPr id="0" name=""/>
        <dsp:cNvSpPr/>
      </dsp:nvSpPr>
      <dsp:spPr>
        <a:xfrm>
          <a:off x="0" y="0"/>
          <a:ext cx="8229600" cy="502602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300" b="1" kern="1200" dirty="0" smtClean="0">
              <a:cs typeface="B Titr" pitchFamily="2" charset="-78"/>
            </a:rPr>
            <a:t>معماری سیستم مالی</a:t>
          </a:r>
          <a:endParaRPr lang="fa-IR" sz="5300" kern="1200" dirty="0">
            <a:cs typeface="B Titr" pitchFamily="2" charset="-78"/>
          </a:endParaRPr>
        </a:p>
      </dsp:txBody>
      <dsp:txXfrm>
        <a:off x="0" y="0"/>
        <a:ext cx="8229600" cy="1507807"/>
      </dsp:txXfrm>
    </dsp:sp>
    <dsp:sp modelId="{C5D221B4-500F-4350-91AE-21EE3B77CFCB}">
      <dsp:nvSpPr>
        <dsp:cNvPr id="0" name=""/>
        <dsp:cNvSpPr/>
      </dsp:nvSpPr>
      <dsp:spPr>
        <a:xfrm>
          <a:off x="822960" y="1507807"/>
          <a:ext cx="6583680" cy="3266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123825" rIns="165100" bIns="123825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dirty="0" smtClean="0">
              <a:cs typeface="B Zar" pitchFamily="2" charset="-78"/>
            </a:rPr>
            <a:t>تعیین رابطۀ نسبی بانک‌ها و بازارهای سرمایه</a:t>
          </a:r>
          <a:endParaRPr lang="en-US" sz="6500" kern="1200" dirty="0">
            <a:cs typeface="B Zar" pitchFamily="2" charset="-78"/>
          </a:endParaRPr>
        </a:p>
      </dsp:txBody>
      <dsp:txXfrm>
        <a:off x="822960" y="1507807"/>
        <a:ext cx="6583680" cy="326691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65BB62-9B77-4B3C-9396-B22467C31999}">
      <dsp:nvSpPr>
        <dsp:cNvPr id="0" name=""/>
        <dsp:cNvSpPr/>
      </dsp:nvSpPr>
      <dsp:spPr>
        <a:xfrm>
          <a:off x="0" y="535312"/>
          <a:ext cx="7772400" cy="16065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3225" tIns="708152" rIns="603225" bIns="241808" numCol="1" spcCol="1270" anchor="t" anchorCtr="0">
          <a:noAutofit/>
        </a:bodyPr>
        <a:lstStyle/>
        <a:p>
          <a:pPr marL="285750" lvl="1" indent="-285750" algn="r" defTabSz="1511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400" kern="1200" dirty="0" smtClean="0">
              <a:cs typeface="B Zar" pitchFamily="2" charset="-78"/>
            </a:rPr>
            <a:t>گرایش به بازار پول غالب است.</a:t>
          </a:r>
          <a:endParaRPr lang="en-US" sz="3400" kern="1200" dirty="0">
            <a:cs typeface="B Zar" pitchFamily="2" charset="-78"/>
          </a:endParaRPr>
        </a:p>
      </dsp:txBody>
      <dsp:txXfrm>
        <a:off x="0" y="535312"/>
        <a:ext cx="7772400" cy="1606500"/>
      </dsp:txXfrm>
    </dsp:sp>
    <dsp:sp modelId="{C8F9C9E3-65C8-4A74-A316-936FB657C263}">
      <dsp:nvSpPr>
        <dsp:cNvPr id="0" name=""/>
        <dsp:cNvSpPr/>
      </dsp:nvSpPr>
      <dsp:spPr>
        <a:xfrm>
          <a:off x="388620" y="33472"/>
          <a:ext cx="5440680" cy="100368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kern="1200" dirty="0" smtClean="0">
              <a:cs typeface="B Titr" pitchFamily="2" charset="-78"/>
            </a:rPr>
            <a:t>بانک‌پایه</a:t>
          </a:r>
          <a:endParaRPr lang="en-US" sz="3400" kern="1200" dirty="0">
            <a:cs typeface="B Titr" pitchFamily="2" charset="-78"/>
          </a:endParaRPr>
        </a:p>
      </dsp:txBody>
      <dsp:txXfrm>
        <a:off x="388620" y="33472"/>
        <a:ext cx="5440680" cy="1003680"/>
      </dsp:txXfrm>
    </dsp:sp>
    <dsp:sp modelId="{7DDDE0B1-3674-426F-AF19-88FC2C258906}">
      <dsp:nvSpPr>
        <dsp:cNvPr id="0" name=""/>
        <dsp:cNvSpPr/>
      </dsp:nvSpPr>
      <dsp:spPr>
        <a:xfrm>
          <a:off x="0" y="2827252"/>
          <a:ext cx="7772400" cy="16065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3225" tIns="708152" rIns="603225" bIns="241808" numCol="1" spcCol="1270" anchor="t" anchorCtr="0">
          <a:noAutofit/>
        </a:bodyPr>
        <a:lstStyle/>
        <a:p>
          <a:pPr marL="285750" lvl="1" indent="-285750" algn="r" defTabSz="1511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400" kern="1200" dirty="0" smtClean="0">
              <a:cs typeface="B Zar" pitchFamily="2" charset="-78"/>
            </a:rPr>
            <a:t>گرایش به بازار سرمایه غالب است.</a:t>
          </a:r>
          <a:endParaRPr lang="en-US" sz="3400" kern="1200" dirty="0">
            <a:cs typeface="B Zar" pitchFamily="2" charset="-78"/>
          </a:endParaRPr>
        </a:p>
      </dsp:txBody>
      <dsp:txXfrm>
        <a:off x="0" y="2827252"/>
        <a:ext cx="7772400" cy="1606500"/>
      </dsp:txXfrm>
    </dsp:sp>
    <dsp:sp modelId="{EE3DD16D-522E-43B0-A3BD-9D170956AD7A}">
      <dsp:nvSpPr>
        <dsp:cNvPr id="0" name=""/>
        <dsp:cNvSpPr/>
      </dsp:nvSpPr>
      <dsp:spPr>
        <a:xfrm>
          <a:off x="388620" y="2325412"/>
          <a:ext cx="5440680" cy="100368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kern="1200" dirty="0" smtClean="0">
              <a:cs typeface="B Titr" pitchFamily="2" charset="-78"/>
            </a:rPr>
            <a:t>بازار‌پایه</a:t>
          </a:r>
          <a:endParaRPr lang="en-US" sz="3400" kern="1200" dirty="0">
            <a:cs typeface="B Titr" pitchFamily="2" charset="-78"/>
          </a:endParaRPr>
        </a:p>
      </dsp:txBody>
      <dsp:txXfrm>
        <a:off x="388620" y="2325412"/>
        <a:ext cx="5440680" cy="100368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A30E7E-2439-48B2-9693-CA1C8390D454}">
      <dsp:nvSpPr>
        <dsp:cNvPr id="0" name=""/>
        <dsp:cNvSpPr/>
      </dsp:nvSpPr>
      <dsp:spPr>
        <a:xfrm>
          <a:off x="3889" y="0"/>
          <a:ext cx="3741985" cy="44672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Titr" pitchFamily="2" charset="-78"/>
            </a:rPr>
            <a:t>کشورهای توسعه یافته</a:t>
          </a:r>
          <a:endParaRPr lang="en-US" sz="3200" kern="1200" dirty="0">
            <a:cs typeface="B Titr" pitchFamily="2" charset="-78"/>
          </a:endParaRPr>
        </a:p>
      </dsp:txBody>
      <dsp:txXfrm>
        <a:off x="3889" y="0"/>
        <a:ext cx="3741985" cy="1340167"/>
      </dsp:txXfrm>
    </dsp:sp>
    <dsp:sp modelId="{BE1CD74C-D9D1-4581-950E-CA5D84B3462D}">
      <dsp:nvSpPr>
        <dsp:cNvPr id="0" name=""/>
        <dsp:cNvSpPr/>
      </dsp:nvSpPr>
      <dsp:spPr>
        <a:xfrm>
          <a:off x="378088" y="1341476"/>
          <a:ext cx="2993588" cy="13469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02870" rIns="137160" bIns="10287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400" kern="1200" dirty="0" smtClean="0">
              <a:cs typeface="B Zar" pitchFamily="2" charset="-78"/>
            </a:rPr>
            <a:t>واسطه‌زدایی</a:t>
          </a:r>
          <a:endParaRPr lang="en-US" sz="5400" kern="1200" dirty="0">
            <a:cs typeface="B Zar" pitchFamily="2" charset="-78"/>
          </a:endParaRPr>
        </a:p>
      </dsp:txBody>
      <dsp:txXfrm>
        <a:off x="378088" y="1341476"/>
        <a:ext cx="2993588" cy="1346929"/>
      </dsp:txXfrm>
    </dsp:sp>
    <dsp:sp modelId="{DA675471-B7EB-42AA-BEC1-30585AA8D16C}">
      <dsp:nvSpPr>
        <dsp:cNvPr id="0" name=""/>
        <dsp:cNvSpPr/>
      </dsp:nvSpPr>
      <dsp:spPr>
        <a:xfrm>
          <a:off x="378088" y="2895625"/>
          <a:ext cx="2993588" cy="13469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02870" rIns="137160" bIns="10287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400" kern="1200" dirty="0" smtClean="0">
              <a:cs typeface="B Zar" pitchFamily="2" charset="-78"/>
            </a:rPr>
            <a:t>بازار پایگی</a:t>
          </a:r>
          <a:endParaRPr lang="en-US" sz="5400" kern="1200" dirty="0">
            <a:cs typeface="B Zar" pitchFamily="2" charset="-78"/>
          </a:endParaRPr>
        </a:p>
      </dsp:txBody>
      <dsp:txXfrm>
        <a:off x="378088" y="2895625"/>
        <a:ext cx="2993588" cy="1346929"/>
      </dsp:txXfrm>
    </dsp:sp>
    <dsp:sp modelId="{BD0A5D74-2803-472E-9C65-0ED4AD4A6943}">
      <dsp:nvSpPr>
        <dsp:cNvPr id="0" name=""/>
        <dsp:cNvSpPr/>
      </dsp:nvSpPr>
      <dsp:spPr>
        <a:xfrm>
          <a:off x="4026524" y="0"/>
          <a:ext cx="3741985" cy="44672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Titr" pitchFamily="2" charset="-78"/>
            </a:rPr>
            <a:t>کشورهای در حال توسعه</a:t>
          </a:r>
          <a:endParaRPr lang="en-US" sz="3200" kern="1200" dirty="0">
            <a:cs typeface="B Titr" pitchFamily="2" charset="-78"/>
          </a:endParaRPr>
        </a:p>
      </dsp:txBody>
      <dsp:txXfrm>
        <a:off x="4026524" y="0"/>
        <a:ext cx="3741985" cy="1340167"/>
      </dsp:txXfrm>
    </dsp:sp>
    <dsp:sp modelId="{C94BA1FD-6003-41EF-B1A0-333850EA8FD0}">
      <dsp:nvSpPr>
        <dsp:cNvPr id="0" name=""/>
        <dsp:cNvSpPr/>
      </dsp:nvSpPr>
      <dsp:spPr>
        <a:xfrm>
          <a:off x="4400723" y="1341476"/>
          <a:ext cx="2993588" cy="13469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02870" rIns="137160" bIns="10287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400" kern="1200" dirty="0" smtClean="0">
              <a:cs typeface="B Zar" pitchFamily="2" charset="-78"/>
            </a:rPr>
            <a:t>واسطه‌گرایی</a:t>
          </a:r>
          <a:endParaRPr lang="en-US" sz="5400" kern="1200" dirty="0">
            <a:cs typeface="B Zar" pitchFamily="2" charset="-78"/>
          </a:endParaRPr>
        </a:p>
      </dsp:txBody>
      <dsp:txXfrm>
        <a:off x="4400723" y="1341476"/>
        <a:ext cx="2993588" cy="1346929"/>
      </dsp:txXfrm>
    </dsp:sp>
    <dsp:sp modelId="{B460DA71-A361-43AE-937B-9A3D32A75070}">
      <dsp:nvSpPr>
        <dsp:cNvPr id="0" name=""/>
        <dsp:cNvSpPr/>
      </dsp:nvSpPr>
      <dsp:spPr>
        <a:xfrm>
          <a:off x="4400723" y="2895625"/>
          <a:ext cx="2993588" cy="13469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02870" rIns="137160" bIns="10287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400" kern="1200" dirty="0" smtClean="0">
              <a:cs typeface="B Zar" pitchFamily="2" charset="-78"/>
            </a:rPr>
            <a:t>بانک‌پایگی</a:t>
          </a:r>
          <a:endParaRPr lang="en-US" sz="5400" kern="1200" dirty="0">
            <a:cs typeface="B Zar" pitchFamily="2" charset="-78"/>
          </a:endParaRPr>
        </a:p>
      </dsp:txBody>
      <dsp:txXfrm>
        <a:off x="4400723" y="2895625"/>
        <a:ext cx="2993588" cy="134692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340D2D-9EA5-462D-8015-73E07C8463D7}">
      <dsp:nvSpPr>
        <dsp:cNvPr id="0" name=""/>
        <dsp:cNvSpPr/>
      </dsp:nvSpPr>
      <dsp:spPr>
        <a:xfrm>
          <a:off x="0" y="0"/>
          <a:ext cx="8229600" cy="50260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300" kern="1200" dirty="0" smtClean="0">
              <a:cs typeface="B Titr" pitchFamily="2" charset="-78"/>
            </a:rPr>
            <a:t>در معماری سیستم مالی:</a:t>
          </a:r>
          <a:endParaRPr lang="en-US" sz="5300" kern="1200" dirty="0">
            <a:cs typeface="B Titr" pitchFamily="2" charset="-78"/>
          </a:endParaRPr>
        </a:p>
      </dsp:txBody>
      <dsp:txXfrm>
        <a:off x="0" y="0"/>
        <a:ext cx="8229600" cy="1507807"/>
      </dsp:txXfrm>
    </dsp:sp>
    <dsp:sp modelId="{54D9FA93-43EE-49BE-AE1D-76606486C655}">
      <dsp:nvSpPr>
        <dsp:cNvPr id="0" name=""/>
        <dsp:cNvSpPr/>
      </dsp:nvSpPr>
      <dsp:spPr>
        <a:xfrm>
          <a:off x="822960" y="1508236"/>
          <a:ext cx="6583680" cy="9874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>
              <a:cs typeface="B Zar" pitchFamily="2" charset="-78"/>
            </a:rPr>
            <a:t>آیا بانک‌پایگی بهتر است یا بازار پایگی؟</a:t>
          </a:r>
          <a:endParaRPr lang="en-US" sz="2200" kern="1200" dirty="0">
            <a:cs typeface="B Zar" pitchFamily="2" charset="-78"/>
          </a:endParaRPr>
        </a:p>
      </dsp:txBody>
      <dsp:txXfrm>
        <a:off x="822960" y="1508236"/>
        <a:ext cx="6583680" cy="987412"/>
      </dsp:txXfrm>
    </dsp:sp>
    <dsp:sp modelId="{2A02A463-CA2A-466A-8F2E-508B7E9ABB48}">
      <dsp:nvSpPr>
        <dsp:cNvPr id="0" name=""/>
        <dsp:cNvSpPr/>
      </dsp:nvSpPr>
      <dsp:spPr>
        <a:xfrm>
          <a:off x="822960" y="2647559"/>
          <a:ext cx="6583680" cy="9874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>
              <a:cs typeface="B Zar" pitchFamily="2" charset="-78"/>
            </a:rPr>
            <a:t>آیا بانک‌ها و بازارهای سرمایه جایگزین یکدیگرند؟</a:t>
          </a:r>
          <a:endParaRPr lang="en-US" sz="2200" kern="1200" dirty="0">
            <a:cs typeface="B Zar" pitchFamily="2" charset="-78"/>
          </a:endParaRPr>
        </a:p>
      </dsp:txBody>
      <dsp:txXfrm>
        <a:off x="822960" y="2647559"/>
        <a:ext cx="6583680" cy="987412"/>
      </dsp:txXfrm>
    </dsp:sp>
    <dsp:sp modelId="{8638AE8E-90BB-4A3E-A2BA-92874FAC39DF}">
      <dsp:nvSpPr>
        <dsp:cNvPr id="0" name=""/>
        <dsp:cNvSpPr/>
      </dsp:nvSpPr>
      <dsp:spPr>
        <a:xfrm>
          <a:off x="822960" y="3786881"/>
          <a:ext cx="6583680" cy="9874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>
              <a:cs typeface="B Zar" pitchFamily="2" charset="-78"/>
            </a:rPr>
            <a:t>آیا توسعۀ سیستم مالی بیشتر بر توسعۀ بانک‌ها استوار است یا بازارهای سرمایه؟</a:t>
          </a:r>
          <a:endParaRPr lang="en-US" sz="2200" kern="1200" dirty="0">
            <a:cs typeface="B Zar" pitchFamily="2" charset="-78"/>
          </a:endParaRPr>
        </a:p>
      </dsp:txBody>
      <dsp:txXfrm>
        <a:off x="822960" y="3786881"/>
        <a:ext cx="6583680" cy="987412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006219-497A-4A23-AC33-08F06F3B863A}">
      <dsp:nvSpPr>
        <dsp:cNvPr id="0" name=""/>
        <dsp:cNvSpPr/>
      </dsp:nvSpPr>
      <dsp:spPr>
        <a:xfrm>
          <a:off x="617219" y="0"/>
          <a:ext cx="6995160" cy="5026025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618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4F0768-A322-411B-A474-DA9A813DCFA5}">
      <dsp:nvSpPr>
        <dsp:cNvPr id="0" name=""/>
        <dsp:cNvSpPr/>
      </dsp:nvSpPr>
      <dsp:spPr>
        <a:xfrm>
          <a:off x="221009" y="1507807"/>
          <a:ext cx="2468880" cy="20104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900" kern="1200" dirty="0" smtClean="0">
              <a:cs typeface="B Zar" pitchFamily="2" charset="-78"/>
            </a:rPr>
            <a:t>توسعۀ سیستم مالی</a:t>
          </a:r>
          <a:endParaRPr lang="en-US" sz="3900" kern="1200" dirty="0">
            <a:cs typeface="B Zar" pitchFamily="2" charset="-78"/>
          </a:endParaRPr>
        </a:p>
      </dsp:txBody>
      <dsp:txXfrm>
        <a:off x="221009" y="1507807"/>
        <a:ext cx="2468880" cy="2010410"/>
      </dsp:txXfrm>
    </dsp:sp>
    <dsp:sp modelId="{1E8DF387-4FBE-4285-8D5C-23F30265B3C8}">
      <dsp:nvSpPr>
        <dsp:cNvPr id="0" name=""/>
        <dsp:cNvSpPr/>
      </dsp:nvSpPr>
      <dsp:spPr>
        <a:xfrm>
          <a:off x="2880359" y="1507807"/>
          <a:ext cx="2468880" cy="2010410"/>
        </a:xfrm>
        <a:prstGeom prst="roundRect">
          <a:avLst/>
        </a:prstGeom>
        <a:solidFill>
          <a:schemeClr val="accent2">
            <a:hueOff val="-10081594"/>
            <a:satOff val="4384"/>
            <a:lumOff val="1275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900" kern="1200" dirty="0" smtClean="0">
              <a:cs typeface="B Zar" pitchFamily="2" charset="-78"/>
            </a:rPr>
            <a:t>تسهیل تجهیز سرمایه</a:t>
          </a:r>
          <a:endParaRPr lang="en-US" sz="3900" kern="1200" dirty="0">
            <a:cs typeface="B Zar" pitchFamily="2" charset="-78"/>
          </a:endParaRPr>
        </a:p>
      </dsp:txBody>
      <dsp:txXfrm>
        <a:off x="2880359" y="1507807"/>
        <a:ext cx="2468880" cy="2010410"/>
      </dsp:txXfrm>
    </dsp:sp>
    <dsp:sp modelId="{E4783644-2A2F-44F8-8FBB-DCF4E11D2EF1}">
      <dsp:nvSpPr>
        <dsp:cNvPr id="0" name=""/>
        <dsp:cNvSpPr/>
      </dsp:nvSpPr>
      <dsp:spPr>
        <a:xfrm>
          <a:off x="5539710" y="1507807"/>
          <a:ext cx="2468880" cy="2010410"/>
        </a:xfrm>
        <a:prstGeom prst="roundRect">
          <a:avLst/>
        </a:prstGeom>
        <a:solidFill>
          <a:schemeClr val="accent2">
            <a:hueOff val="-20163188"/>
            <a:satOff val="8769"/>
            <a:lumOff val="255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900" kern="1200" dirty="0" smtClean="0">
              <a:cs typeface="B Zar" pitchFamily="2" charset="-78"/>
            </a:rPr>
            <a:t>رشد اقتصادی</a:t>
          </a:r>
          <a:endParaRPr lang="en-US" sz="3900" kern="1200" dirty="0">
            <a:cs typeface="B Zar" pitchFamily="2" charset="-78"/>
          </a:endParaRPr>
        </a:p>
      </dsp:txBody>
      <dsp:txXfrm>
        <a:off x="5539710" y="1507807"/>
        <a:ext cx="2468880" cy="201041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CC7843-B808-4F93-8BEA-270AD4137833}">
      <dsp:nvSpPr>
        <dsp:cNvPr id="0" name=""/>
        <dsp:cNvSpPr/>
      </dsp:nvSpPr>
      <dsp:spPr>
        <a:xfrm>
          <a:off x="0" y="101071"/>
          <a:ext cx="6830568" cy="12580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02870" numCol="1" spcCol="1270" anchor="t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>
              <a:cs typeface="B Titr" pitchFamily="2" charset="-78"/>
            </a:rPr>
            <a:t>سیستم‌های مالی و رشد اقتصادی</a:t>
          </a:r>
          <a:endParaRPr lang="en-US" sz="2700" kern="1200" dirty="0">
            <a:cs typeface="B Titr" pitchFamily="2" charset="-78"/>
          </a:endParaRPr>
        </a:p>
      </dsp:txBody>
      <dsp:txXfrm>
        <a:off x="0" y="101071"/>
        <a:ext cx="6830568" cy="838682"/>
      </dsp:txXfrm>
    </dsp:sp>
    <dsp:sp modelId="{9563C192-2937-4119-8AE3-FB46BBB130D7}">
      <dsp:nvSpPr>
        <dsp:cNvPr id="0" name=""/>
        <dsp:cNvSpPr/>
      </dsp:nvSpPr>
      <dsp:spPr>
        <a:xfrm>
          <a:off x="1399032" y="939753"/>
          <a:ext cx="6830568" cy="3985200"/>
        </a:xfrm>
        <a:prstGeom prst="flowChartDocumen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t" anchorCtr="0">
          <a:noAutofit/>
        </a:bodyPr>
        <a:lstStyle/>
        <a:p>
          <a:pPr marL="228600" lvl="1" indent="-228600" algn="justLow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700" kern="1200" dirty="0" smtClean="0">
              <a:cs typeface="B Zar" pitchFamily="2" charset="-78"/>
            </a:rPr>
            <a:t>کشورهای پیشرفته سیستم‌های مالی پیچیده دارند.</a:t>
          </a:r>
          <a:endParaRPr lang="en-US" sz="2700" kern="1200" dirty="0">
            <a:cs typeface="B Zar" pitchFamily="2" charset="-78"/>
          </a:endParaRPr>
        </a:p>
        <a:p>
          <a:pPr marL="228600" lvl="1" indent="-228600" algn="justLow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700" kern="1200" dirty="0" smtClean="0">
              <a:cs typeface="B Zar" pitchFamily="2" charset="-78"/>
            </a:rPr>
            <a:t>بازارهای مالی انباشت سرمایه را تسهیل و ریسک را مدیریت می‌کنند.</a:t>
          </a:r>
          <a:endParaRPr lang="en-US" sz="2700" kern="1200" dirty="0">
            <a:cs typeface="B Zar" pitchFamily="2" charset="-78"/>
          </a:endParaRPr>
        </a:p>
        <a:p>
          <a:pPr marL="228600" lvl="1" indent="-228600" algn="justLow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700" kern="1200" dirty="0" smtClean="0">
              <a:cs typeface="B Zar" pitchFamily="2" charset="-78"/>
            </a:rPr>
            <a:t>سیستم مالی یکی از مهم‌ترین عوامل ساختاری مؤثر بر بهره‌وری است.</a:t>
          </a:r>
          <a:endParaRPr lang="en-US" sz="2700" kern="1200" dirty="0">
            <a:cs typeface="B Zar" pitchFamily="2" charset="-78"/>
          </a:endParaRPr>
        </a:p>
      </dsp:txBody>
      <dsp:txXfrm>
        <a:off x="1399032" y="939753"/>
        <a:ext cx="6830568" cy="3985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2EDED47-B701-4340-8C97-F97172D9E6D8}" type="datetimeFigureOut">
              <a:rPr lang="en-US"/>
              <a:pPr>
                <a:defRPr/>
              </a:pPr>
              <a:t>7/7/2011</a:t>
            </a:fld>
            <a:endParaRPr 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D9C1766-2E12-478C-9CA8-85C400EE8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7E99620-120D-4961-A14D-0DD188F02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6E9D-8DDD-4F7B-AC98-5D185A215068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endParaRPr lang="en-US" smtClean="0"/>
          </a:p>
        </p:txBody>
      </p:sp>
      <p:sp>
        <p:nvSpPr>
          <p:cNvPr id="29700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7222BC-75AA-40D3-A93B-FFF088E3235E}" type="slidenum">
              <a:rPr lang="en-US" smtClean="0">
                <a:latin typeface="Arial" charset="0"/>
                <a:cs typeface="Arial" charset="0"/>
              </a:rPr>
              <a:pPr/>
              <a:t>37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22B02-F601-459D-A92D-908F6C4C0CCA}" type="slidenum">
              <a:rPr lang="fa-IR" smtClean="0"/>
              <a:pPr/>
              <a:t>23</a:t>
            </a:fld>
            <a:endParaRPr lang="fa-I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22B02-F601-459D-A92D-908F6C4C0CCA}" type="slidenum">
              <a:rPr lang="fa-IR" smtClean="0"/>
              <a:pPr/>
              <a:t>24</a:t>
            </a:fld>
            <a:endParaRPr lang="fa-I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27</a:t>
            </a:fld>
            <a:endParaRPr lang="fa-I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1"/>
          <p:cNvSpPr>
            <a:spLocks noChangeArrowheads="1"/>
          </p:cNvSpPr>
          <p:nvPr/>
        </p:nvSpPr>
        <p:spPr bwMode="ltGray">
          <a:xfrm>
            <a:off x="0" y="476250"/>
            <a:ext cx="9147175" cy="6381750"/>
          </a:xfrm>
          <a:prstGeom prst="rect">
            <a:avLst/>
          </a:prstGeom>
          <a:gradFill rotWithShape="1">
            <a:gsLst>
              <a:gs pos="0">
                <a:srgbClr val="437CD1"/>
              </a:gs>
              <a:gs pos="100000">
                <a:srgbClr val="0000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" name="Rectangle 35"/>
          <p:cNvSpPr>
            <a:spLocks noChangeArrowheads="1"/>
          </p:cNvSpPr>
          <p:nvPr/>
        </p:nvSpPr>
        <p:spPr bwMode="gray">
          <a:xfrm>
            <a:off x="0" y="0"/>
            <a:ext cx="9144000" cy="6096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2353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Rectangle 36"/>
          <p:cNvSpPr>
            <a:spLocks noChangeArrowheads="1"/>
          </p:cNvSpPr>
          <p:nvPr/>
        </p:nvSpPr>
        <p:spPr bwMode="ltGray">
          <a:xfrm flipV="1">
            <a:off x="304800" y="685800"/>
            <a:ext cx="5257800" cy="6019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1600200" y="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1143000" y="2132013"/>
            <a:ext cx="8001000" cy="4725987"/>
            <a:chOff x="720" y="1343"/>
            <a:chExt cx="5040" cy="2977"/>
          </a:xfrm>
        </p:grpSpPr>
        <p:sp>
          <p:nvSpPr>
            <p:cNvPr id="9" name="Rectangle 39"/>
            <p:cNvSpPr>
              <a:spLocks noChangeArrowheads="1"/>
            </p:cNvSpPr>
            <p:nvPr userDrawn="1"/>
          </p:nvSpPr>
          <p:spPr bwMode="gray">
            <a:xfrm>
              <a:off x="1032" y="1344"/>
              <a:ext cx="4728" cy="297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0" name="Group 40"/>
            <p:cNvGrpSpPr>
              <a:grpSpLocks/>
            </p:cNvGrpSpPr>
            <p:nvPr userDrawn="1"/>
          </p:nvGrpSpPr>
          <p:grpSpPr bwMode="auto">
            <a:xfrm>
              <a:off x="720" y="1343"/>
              <a:ext cx="624" cy="2974"/>
              <a:chOff x="768" y="1104"/>
              <a:chExt cx="624" cy="3216"/>
            </a:xfrm>
          </p:grpSpPr>
          <p:sp>
            <p:nvSpPr>
              <p:cNvPr id="11" name="Oval 41"/>
              <p:cNvSpPr>
                <a:spLocks noChangeArrowheads="1"/>
              </p:cNvSpPr>
              <p:nvPr userDrawn="1"/>
            </p:nvSpPr>
            <p:spPr bwMode="gray">
              <a:xfrm>
                <a:off x="768" y="1104"/>
                <a:ext cx="624" cy="62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" name="Rectangle 42"/>
              <p:cNvSpPr>
                <a:spLocks noChangeArrowheads="1"/>
              </p:cNvSpPr>
              <p:nvPr userDrawn="1"/>
            </p:nvSpPr>
            <p:spPr bwMode="gray">
              <a:xfrm>
                <a:off x="768" y="1440"/>
                <a:ext cx="576" cy="288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13" name="Rectangle 43"/>
          <p:cNvSpPr>
            <a:spLocks noChangeArrowheads="1"/>
          </p:cNvSpPr>
          <p:nvPr/>
        </p:nvSpPr>
        <p:spPr bwMode="ltGray">
          <a:xfrm>
            <a:off x="533400" y="6553200"/>
            <a:ext cx="86106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" name="Rectangle 44"/>
          <p:cNvSpPr>
            <a:spLocks noChangeArrowheads="1"/>
          </p:cNvSpPr>
          <p:nvPr/>
        </p:nvSpPr>
        <p:spPr bwMode="ltGray">
          <a:xfrm>
            <a:off x="2352675" y="1860550"/>
            <a:ext cx="6791325" cy="50165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altLang="ko-KR" sz="2800">
              <a:solidFill>
                <a:schemeClr val="bg1"/>
              </a:solidFill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200400"/>
            <a:ext cx="6858000" cy="685800"/>
          </a:xfrm>
        </p:spPr>
        <p:txBody>
          <a:bodyPr/>
          <a:lstStyle>
            <a:lvl1pPr algn="ctr"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1871663"/>
            <a:ext cx="64008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8BA1552-00F1-441A-86D9-38DC48BA3F8C}" type="datetime1">
              <a:rPr lang="en-US"/>
              <a:pPr>
                <a:defRPr/>
              </a:pPr>
              <a:t>7/7/2011</a:t>
            </a:fld>
            <a:endParaRPr lang="en-US"/>
          </a:p>
        </p:txBody>
      </p:sp>
      <p:sp>
        <p:nvSpPr>
          <p:cNvPr id="1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37325"/>
            <a:ext cx="2895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97B97-AA10-4CAA-BC30-7977EBB44987}" type="datetime1">
              <a:rPr lang="en-US"/>
              <a:pPr>
                <a:defRPr/>
              </a:pPr>
              <a:t>7/7/2011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C00E6-9770-4F68-A34A-B3145ACEB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86550" y="457200"/>
            <a:ext cx="2076450" cy="59404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76950" cy="59404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73C3D-6058-4D76-AE87-2E1139A29E65}" type="datetime1">
              <a:rPr lang="en-US"/>
              <a:pPr>
                <a:defRPr/>
              </a:pPr>
              <a:t>7/7/2011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12CEA-8A74-415E-B619-EF9715D9F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6858000" cy="533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16966-5246-4623-98D8-9C0DAB6EE2E2}" type="datetime1">
              <a:rPr lang="en-US"/>
              <a:pPr>
                <a:defRPr/>
              </a:pPr>
              <a:t>7/7/2011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0FE9A-7B9B-49B0-A538-33EE85337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457200" y="457200"/>
            <a:ext cx="8305800" cy="5940425"/>
          </a:xfrm>
        </p:spPr>
        <p:txBody>
          <a:bodyPr/>
          <a:lstStyle/>
          <a:p>
            <a:pPr lvl="0"/>
            <a:r>
              <a:rPr lang="ar-SA" dirty="0" smtClean="0"/>
              <a:t>انقر لتحرير أنماط النص الرئيسي</a:t>
            </a:r>
          </a:p>
          <a:p>
            <a:pPr lvl="1"/>
            <a:r>
              <a:rPr lang="ar-SA" dirty="0" smtClean="0"/>
              <a:t>المستوى الثاني</a:t>
            </a:r>
          </a:p>
          <a:p>
            <a:pPr lvl="2"/>
            <a:r>
              <a:rPr lang="ar-SA" dirty="0" smtClean="0"/>
              <a:t>المستوى الثالث</a:t>
            </a:r>
          </a:p>
          <a:p>
            <a:pPr lvl="3"/>
            <a:r>
              <a:rPr lang="ar-SA" dirty="0" smtClean="0"/>
              <a:t>المستوى الرابع</a:t>
            </a:r>
          </a:p>
          <a:p>
            <a:pPr lvl="4"/>
            <a:r>
              <a:rPr lang="ar-SA" dirty="0" smtClean="0"/>
              <a:t>المستوى الخامس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0B800-EE50-4854-9D50-265FA3FDFA86}" type="datetime1">
              <a:rPr lang="en-US"/>
              <a:pPr>
                <a:defRPr/>
              </a:pPr>
              <a:t>7/7/2011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A6033-C03D-4652-8FEF-4BBE57ABF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6858000" cy="533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685B9-6EBC-4584-8F67-EA4FE0D90285}" type="datetime1">
              <a:rPr lang="en-US"/>
              <a:pPr>
                <a:defRPr/>
              </a:pPr>
              <a:t>7/7/2011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232A9-362D-4782-B5EB-C263B4622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6858000" cy="533400"/>
          </a:xfrm>
        </p:spPr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fa-IR" dirty="0" smtClean="0"/>
              <a:t>ساس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E76A0-34AA-4FAC-AC28-82D7F4589F9E}" type="datetime1">
              <a:rPr lang="en-US"/>
              <a:pPr>
                <a:defRPr/>
              </a:pPr>
              <a:t>7/7/2011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89386-61F8-42D7-9E47-0CBE9B412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ar-SA" dirty="0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 smtClean="0"/>
              <a:t>انقر لتحرير أنماط النص الرئيسي</a:t>
            </a:r>
          </a:p>
          <a:p>
            <a:pPr lvl="1"/>
            <a:r>
              <a:rPr lang="ar-SA" dirty="0" smtClean="0"/>
              <a:t>المستوى الثاني</a:t>
            </a:r>
          </a:p>
          <a:p>
            <a:pPr lvl="2"/>
            <a:r>
              <a:rPr lang="ar-SA" dirty="0" smtClean="0"/>
              <a:t>المستوى الثالث</a:t>
            </a:r>
          </a:p>
          <a:p>
            <a:pPr lvl="3"/>
            <a:r>
              <a:rPr lang="ar-SA" dirty="0" smtClean="0"/>
              <a:t>المستوى الرابع</a:t>
            </a:r>
          </a:p>
          <a:p>
            <a:pPr lvl="4"/>
            <a:r>
              <a:rPr lang="ar-SA" dirty="0" smtClean="0"/>
              <a:t>المستوى الخامس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5D4E2-95D5-4516-82E4-1D83F924D3F9}" type="datetime1">
              <a:rPr lang="en-US"/>
              <a:pPr>
                <a:defRPr/>
              </a:pPr>
              <a:t>7/7/2011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1594A-FFBB-4D4C-9102-B8313514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028F9-7363-4A8C-BF84-701E97A104CA}" type="datetime1">
              <a:rPr lang="en-US"/>
              <a:pPr>
                <a:defRPr/>
              </a:pPr>
              <a:t>7/7/2011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5F3BF-D623-4509-BE0C-830B860F1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14D0F-2834-49E0-81FA-F631C716A9EE}" type="datetime1">
              <a:rPr lang="en-US"/>
              <a:pPr>
                <a:defRPr/>
              </a:pPr>
              <a:t>7/7/2011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7BE41-1A7C-46C0-B731-96511F9FF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8FEC8-F19B-49C1-9541-9245FCB554A5}" type="datetime1">
              <a:rPr lang="en-US"/>
              <a:pPr>
                <a:defRPr/>
              </a:pPr>
              <a:t>7/7/2011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BA05F-AF24-4442-869C-1AEF264E3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ar-SA" dirty="0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427AE-D398-4E0F-8510-5DC476BA7353}" type="datetime1">
              <a:rPr lang="en-US"/>
              <a:pPr>
                <a:defRPr/>
              </a:pPr>
              <a:t>7/7/2011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F0D8B-55E3-4FB1-AA9F-BFD265DED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7B684-ED64-41B5-92AE-5CE3FEE3E156}" type="datetime1">
              <a:rPr lang="en-US"/>
              <a:pPr>
                <a:defRPr/>
              </a:pPr>
              <a:t>7/7/2011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BE3D9-BF8F-44B0-BF47-C87551A10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0CD3D-633E-4872-82CE-4627022B91FC}" type="datetime1">
              <a:rPr lang="en-US"/>
              <a:pPr>
                <a:defRPr/>
              </a:pPr>
              <a:t>7/7/2011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6E92E-50CB-4FC0-ABBB-BD076BA5B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3E64A-2479-4C7A-A539-083146BD0A32}" type="datetime1">
              <a:rPr lang="en-US"/>
              <a:pPr>
                <a:defRPr/>
              </a:pPr>
              <a:t>7/7/2011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3E7B1-382F-4B7F-862E-CEF735823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Rectangle 23"/>
          <p:cNvSpPr>
            <a:spLocks noChangeArrowheads="1"/>
          </p:cNvSpPr>
          <p:nvPr/>
        </p:nvSpPr>
        <p:spPr bwMode="gray">
          <a:xfrm>
            <a:off x="0" y="0"/>
            <a:ext cx="9144000" cy="9906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16335E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gray">
          <a:xfrm>
            <a:off x="8839200" y="228600"/>
            <a:ext cx="304800" cy="6629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0" y="0"/>
            <a:ext cx="7620000" cy="106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457200"/>
            <a:ext cx="685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8E8211-8E95-4283-A9BA-0011682B83E6}" type="datetime1">
              <a:rPr lang="en-US"/>
              <a:pPr>
                <a:defRPr/>
              </a:pPr>
              <a:t>7/7/2011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145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0E44DC0-5066-40CF-9A31-DF9B11815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43" name="Rectangle 19"/>
          <p:cNvSpPr>
            <a:spLocks noChangeArrowheads="1"/>
          </p:cNvSpPr>
          <p:nvPr userDrawn="1"/>
        </p:nvSpPr>
        <p:spPr bwMode="auto">
          <a:xfrm>
            <a:off x="0" y="6400800"/>
            <a:ext cx="8839200" cy="4572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 userDrawn="1"/>
        </p:nvSpPr>
        <p:spPr bwMode="auto">
          <a:xfrm>
            <a:off x="7391400" y="0"/>
            <a:ext cx="1752600" cy="9906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51" name="Line 27"/>
          <p:cNvSpPr>
            <a:spLocks noChangeShapeType="1"/>
          </p:cNvSpPr>
          <p:nvPr userDrawn="1"/>
        </p:nvSpPr>
        <p:spPr bwMode="gray">
          <a:xfrm rot="10800000">
            <a:off x="0" y="1143000"/>
            <a:ext cx="9144000" cy="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 userDrawn="1"/>
        </p:nvSpPr>
        <p:spPr bwMode="gray">
          <a:xfrm rot="10800000">
            <a:off x="7162800" y="989013"/>
            <a:ext cx="1981200" cy="1539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  <p:sldLayoutId id="2147483893" r:id="rId13"/>
    <p:sldLayoutId id="2147483894" r:id="rId14"/>
    <p:sldLayoutId id="2147483895" r:id="rId15"/>
  </p:sldLayoutIdLst>
  <p:transition>
    <p:fade/>
  </p:transition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9pPr>
    </p:titleStyle>
    <p:bodyStyle>
      <a:lvl1pPr marL="342900" indent="-3429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Low" rtl="1" eaLnBrk="0" fontAlgn="base" hangingPunct="0">
        <a:spcBef>
          <a:spcPct val="20000"/>
        </a:spcBef>
        <a:spcAft>
          <a:spcPct val="0"/>
        </a:spcAft>
        <a:buSzPct val="50000"/>
        <a:buFont typeface="Wingdings 2" pitchFamily="18" charset="2"/>
        <a:buChar char=""/>
        <a:defRPr sz="2800">
          <a:solidFill>
            <a:schemeClr val="tx1"/>
          </a:solidFill>
          <a:latin typeface="+mn-lt"/>
        </a:defRPr>
      </a:lvl2pPr>
      <a:lvl3pPr marL="1143000" indent="-2286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justLow" rtl="1" eaLnBrk="0" fontAlgn="base" hangingPunct="0">
        <a:spcBef>
          <a:spcPct val="20000"/>
        </a:spcBef>
        <a:spcAft>
          <a:spcPct val="0"/>
        </a:spcAft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5.xml"/><Relationship Id="rId7" Type="http://schemas.microsoft.com/office/2007/relationships/diagramDrawing" Target="../diagrams/drawing2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5.xml"/><Relationship Id="rId5" Type="http://schemas.openxmlformats.org/officeDocument/2006/relationships/diagramQuickStyle" Target="../diagrams/quickStyle25.xml"/><Relationship Id="rId4" Type="http://schemas.openxmlformats.org/officeDocument/2006/relationships/diagramLayout" Target="../diagrams/layout2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6.xml"/><Relationship Id="rId7" Type="http://schemas.microsoft.com/office/2007/relationships/diagramDrawing" Target="../diagrams/drawing2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6.xml"/><Relationship Id="rId5" Type="http://schemas.openxmlformats.org/officeDocument/2006/relationships/diagramQuickStyle" Target="../diagrams/quickStyle26.xml"/><Relationship Id="rId4" Type="http://schemas.openxmlformats.org/officeDocument/2006/relationships/diagramLayout" Target="../diagrams/layout2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7.xml"/><Relationship Id="rId7" Type="http://schemas.microsoft.com/office/2007/relationships/diagramDrawing" Target="../diagrams/drawing2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7.xml"/><Relationship Id="rId5" Type="http://schemas.openxmlformats.org/officeDocument/2006/relationships/diagramQuickStyle" Target="../diagrams/quickStyle27.xml"/><Relationship Id="rId4" Type="http://schemas.openxmlformats.org/officeDocument/2006/relationships/diagramLayout" Target="../diagrams/layout2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8.xml"/><Relationship Id="rId7" Type="http://schemas.microsoft.com/office/2007/relationships/diagramDrawing" Target="../diagrams/drawing2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8.xml"/><Relationship Id="rId5" Type="http://schemas.openxmlformats.org/officeDocument/2006/relationships/diagramQuickStyle" Target="../diagrams/quickStyle28.xml"/><Relationship Id="rId4" Type="http://schemas.openxmlformats.org/officeDocument/2006/relationships/diagramLayout" Target="../diagrams/layout2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9.xml"/><Relationship Id="rId7" Type="http://schemas.microsoft.com/office/2007/relationships/diagramDrawing" Target="../diagrams/drawing2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9.xml"/><Relationship Id="rId5" Type="http://schemas.openxmlformats.org/officeDocument/2006/relationships/diagramQuickStyle" Target="../diagrams/quickStyle29.xml"/><Relationship Id="rId4" Type="http://schemas.openxmlformats.org/officeDocument/2006/relationships/diagramLayout" Target="../diagrams/layout2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Unicode MS" pitchFamily="34" charset="-128"/>
                <a:ea typeface="Arial Unicode MS" pitchFamily="34" charset="-128"/>
                <a:cs typeface="B Bardiya" pitchFamily="2" charset="-78"/>
              </a:rPr>
              <a:t>بسم‌الله الرحمن الرحیم</a:t>
            </a:r>
            <a:endParaRPr lang="fa-IR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Unicode MS" pitchFamily="34" charset="-128"/>
              <a:ea typeface="Arial Unicode MS" pitchFamily="34" charset="-128"/>
              <a:cs typeface="B Bardiy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به نام آنکه جان را فکرت آموخت</a:t>
            </a:r>
            <a:endParaRPr lang="fa-I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مسیر رشد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006219-497A-4A23-AC33-08F06F3B86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25006219-497A-4A23-AC33-08F06F3B86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25006219-497A-4A23-AC33-08F06F3B86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25006219-497A-4A23-AC33-08F06F3B86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04F0768-A322-411B-A474-DA9A813DCF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graphicEl>
                                              <a:dgm id="{204F0768-A322-411B-A474-DA9A813DCF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204F0768-A322-411B-A474-DA9A813DCF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204F0768-A322-411B-A474-DA9A813DCF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E8DF387-4FBE-4285-8D5C-23F30265B3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1E8DF387-4FBE-4285-8D5C-23F30265B3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1E8DF387-4FBE-4285-8D5C-23F30265B3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1E8DF387-4FBE-4285-8D5C-23F30265B3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783644-2A2F-44F8-8FBB-DCF4E11D2E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graphicEl>
                                              <a:dgm id="{E4783644-2A2F-44F8-8FBB-DCF4E11D2E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E4783644-2A2F-44F8-8FBB-DCF4E11D2E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graphicEl>
                                              <a:dgm id="{E4783644-2A2F-44F8-8FBB-DCF4E11D2E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dirty="0" smtClean="0"/>
              <a:t>تأثیر سیستم مالی بر رشد اقتصادی از طریق: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dirty="0" smtClean="0"/>
              <a:t>اشکال تأثیر متقابل بانک‌ها و بازارهای سرمایه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رابطۀ رقابت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کمک </a:t>
            </a:r>
            <a:r>
              <a:rPr lang="ar-SA" dirty="0" smtClean="0"/>
              <a:t>بانک‌ها به بازار سرمایه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کمک </a:t>
            </a:r>
            <a:r>
              <a:rPr lang="ar-SA" dirty="0" smtClean="0"/>
              <a:t>بازار سرمایه</a:t>
            </a:r>
            <a:r>
              <a:rPr lang="fa-IR" dirty="0" smtClean="0"/>
              <a:t> به </a:t>
            </a:r>
            <a:r>
              <a:rPr lang="ar-SA" dirty="0" smtClean="0"/>
              <a:t>بانک‌ها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 dirty="0" smtClean="0"/>
              <a:t>بانک‌ها و بازارها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676400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23A79C-2E46-44B2-9DDE-131CFBCDF1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F323A79C-2E46-44B2-9DDE-131CFBCDF1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F323A79C-2E46-44B2-9DDE-131CFBCDF1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F323A79C-2E46-44B2-9DDE-131CFBCDF1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F323A79C-2E46-44B2-9DDE-131CFBCDF1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3E8DFA-A59D-4001-B787-269C6959B4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F43E8DFA-A59D-4001-B787-269C6959B4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F43E8DFA-A59D-4001-B787-269C6959B4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graphicEl>
                                              <a:dgm id="{F43E8DFA-A59D-4001-B787-269C6959B4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F43E8DFA-A59D-4001-B787-269C6959B4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F12A1B-50D7-4BE7-9A48-7ED4146B5A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18F12A1B-50D7-4BE7-9A48-7ED4146B5A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graphicEl>
                                              <a:dgm id="{18F12A1B-50D7-4BE7-9A48-7ED4146B5A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18F12A1B-50D7-4BE7-9A48-7ED4146B5A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18F12A1B-50D7-4BE7-9A48-7ED4146B5A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1166DE-71E8-4837-8CA0-0944B6D72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351166DE-71E8-4837-8CA0-0944B6D72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351166DE-71E8-4837-8CA0-0944B6D72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351166DE-71E8-4837-8CA0-0944B6D72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graphicEl>
                                              <a:dgm id="{351166DE-71E8-4837-8CA0-0944B6D722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بانک‌داری سنتی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4001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0DFFEB-4113-4868-9393-B6A4A05824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graphicEl>
                                              <a:dgm id="{810DFFEB-4113-4868-9393-B6A4A05824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810DFFEB-4113-4868-9393-B6A4A05824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graphicEl>
                                              <a:dgm id="{810DFFEB-4113-4868-9393-B6A4A05824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A5A8D6-B33D-43E5-9F18-20ABA31FEF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graphicEl>
                                              <a:dgm id="{9EA5A8D6-B33D-43E5-9F18-20ABA31FEF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graphicEl>
                                              <a:dgm id="{9EA5A8D6-B33D-43E5-9F18-20ABA31FEF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graphicEl>
                                              <a:dgm id="{9EA5A8D6-B33D-43E5-9F18-20ABA31FEF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971800"/>
            <a:ext cx="7772400" cy="1981200"/>
          </a:xfrm>
        </p:spPr>
        <p:txBody>
          <a:bodyPr>
            <a:noAutofit/>
          </a:bodyPr>
          <a:lstStyle/>
          <a:p>
            <a:pPr algn="ctr"/>
            <a:r>
              <a:rPr lang="fa-IR" sz="36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36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fa-IR" sz="36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36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fa-IR" sz="36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جایگاه بازار سرمایه و نقش آن در تعامل با </a:t>
            </a:r>
            <a:br>
              <a:rPr lang="fa-IR" sz="36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fa-IR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>صنعت بانکداری </a:t>
            </a:r>
            <a:r>
              <a:rPr lang="en-US" sz="36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en-US" sz="36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en-US" sz="36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en-US" sz="36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en-US" sz="36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en-US" sz="36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endParaRPr lang="fa-IR" sz="3600" b="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7391400" cy="685800"/>
          </a:xfrm>
        </p:spPr>
        <p:txBody>
          <a:bodyPr>
            <a:normAutofit/>
          </a:bodyPr>
          <a:lstStyle/>
          <a:p>
            <a:pPr algn="ctr">
              <a:lnSpc>
                <a:spcPct val="30000"/>
              </a:lnSpc>
            </a:pPr>
            <a:endParaRPr lang="fa-IR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Bardiya" pitchFamily="2" charset="-78"/>
            </a:endParaRPr>
          </a:p>
          <a:p>
            <a:pPr algn="ctr">
              <a:lnSpc>
                <a:spcPct val="30000"/>
              </a:lnSpc>
            </a:pPr>
            <a:r>
              <a:rPr lang="fa-IR" sz="2000" b="1" kern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+mj-ea"/>
                <a:cs typeface="B Bardiya" pitchFamily="2" charset="-78"/>
              </a:rPr>
              <a:t>حسین عبده </a:t>
            </a:r>
            <a:r>
              <a:rPr lang="fa-IR" sz="2000" b="1" kern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+mj-ea"/>
                <a:cs typeface="B Bardiya" pitchFamily="2" charset="-78"/>
              </a:rPr>
              <a:t>تبریزی</a:t>
            </a:r>
          </a:p>
          <a:p>
            <a:pPr algn="ctr">
              <a:lnSpc>
                <a:spcPct val="30000"/>
              </a:lnSpc>
            </a:pPr>
            <a:endParaRPr lang="en-US" sz="20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Bardiya" pitchFamily="2" charset="-78"/>
            </a:endParaRPr>
          </a:p>
          <a:p>
            <a:pPr algn="ctr">
              <a:lnSpc>
                <a:spcPct val="30000"/>
              </a:lnSpc>
            </a:pPr>
            <a:r>
              <a:rPr lang="fa-IR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+mj-ea"/>
                <a:cs typeface="B Bardiya" pitchFamily="2" charset="-78"/>
              </a:rPr>
              <a:t>میثم رادپور</a:t>
            </a:r>
            <a:endParaRPr lang="fa-IR" sz="20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Bardiya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5562600"/>
            <a:ext cx="7261600" cy="92333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 rtl="1"/>
            <a:r>
              <a:rPr lang="fa-IR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B Zar" pitchFamily="2" charset="-78"/>
              </a:rPr>
              <a:t> 12تیرماه 1390– تهران - مرکز همایش‌های بین‌المللی صدا و سیما</a:t>
            </a:r>
            <a:endParaRPr lang="en-US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cs typeface="B Zar" pitchFamily="2" charset="-78"/>
            </a:endParaRPr>
          </a:p>
          <a:p>
            <a:pPr algn="r" rtl="1"/>
            <a:r>
              <a:rPr lang="fa-IR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B Zar" pitchFamily="2" charset="-78"/>
              </a:rPr>
              <a:t>اولین کنفرانس بین‌المللی صنعت بانکداری و اقتصاد جهانی</a:t>
            </a:r>
            <a:endParaRPr lang="en-US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cs typeface="B Zar" pitchFamily="2" charset="-78"/>
            </a:endParaRPr>
          </a:p>
          <a:p>
            <a:pPr algn="r" rtl="1"/>
            <a:endParaRPr lang="en-US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 dirty="0" smtClean="0"/>
              <a:t>ابزار مالی در بانکداری سنتی</a:t>
            </a:r>
            <a:endParaRPr lang="en-US" sz="3600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محصولات مشترک-اختلاط بازارها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تحول صنعت بانکداری</a:t>
            </a:r>
            <a:endParaRPr lang="fa-I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6E0E0F-969A-4892-81E0-64C98005C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>
                                            <p:graphicEl>
                                              <a:dgm id="{EF6E0E0F-969A-4892-81E0-64C98005C0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>
                                            <p:graphicEl>
                                              <a:dgm id="{EF6E0E0F-969A-4892-81E0-64C98005C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>
                                            <p:graphicEl>
                                              <a:dgm id="{EF6E0E0F-969A-4892-81E0-64C98005C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>
                                            <p:graphicEl>
                                              <a:dgm id="{EF6E0E0F-969A-4892-81E0-64C98005C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6E0E0F-969A-4892-81E0-64C98005C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6E0E0F-969A-4892-81E0-64C98005C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4817393-D288-494B-8264-DA3F7961E9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>
                                            <p:graphicEl>
                                              <a:dgm id="{F4817393-D288-494B-8264-DA3F7961E9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>
                                            <p:graphicEl>
                                              <a:dgm id="{F4817393-D288-494B-8264-DA3F7961E9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>
                                            <p:graphicEl>
                                              <a:dgm id="{F4817393-D288-494B-8264-DA3F7961E9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>
                                            <p:graphicEl>
                                              <a:dgm id="{F4817393-D288-494B-8264-DA3F7961E9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4817393-D288-494B-8264-DA3F7961E9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4817393-D288-494B-8264-DA3F7961E9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A2DDAF-7BFD-4EC0-BE54-CAFA7BD59B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>
                                            <p:graphicEl>
                                              <a:dgm id="{6DA2DDAF-7BFD-4EC0-BE54-CAFA7BD59B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>
                                            <p:graphicEl>
                                              <a:dgm id="{6DA2DDAF-7BFD-4EC0-BE54-CAFA7BD59B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>
                                            <p:graphicEl>
                                              <a:dgm id="{6DA2DDAF-7BFD-4EC0-BE54-CAFA7BD59B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>
                                            <p:graphicEl>
                                              <a:dgm id="{6DA2DDAF-7BFD-4EC0-BE54-CAFA7BD59B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A2DDAF-7BFD-4EC0-BE54-CAFA7BD59B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A2DDAF-7BFD-4EC0-BE54-CAFA7BD59B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3CA697-650B-4909-91C6-D54CB7694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6">
                                            <p:graphicEl>
                                              <a:dgm id="{163CA697-650B-4909-91C6-D54CB76941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">
                                            <p:graphicEl>
                                              <a:dgm id="{163CA697-650B-4909-91C6-D54CB7694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">
                                            <p:graphicEl>
                                              <a:dgm id="{163CA697-650B-4909-91C6-D54CB7694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6">
                                            <p:graphicEl>
                                              <a:dgm id="{163CA697-650B-4909-91C6-D54CB7694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3CA697-650B-4909-91C6-D54CB7694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3CA697-650B-4909-91C6-D54CB7694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86864D0-852C-433F-AE00-B64087CE1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6">
                                            <p:graphicEl>
                                              <a:dgm id="{C86864D0-852C-433F-AE00-B64087CE15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6">
                                            <p:graphicEl>
                                              <a:dgm id="{C86864D0-852C-433F-AE00-B64087CE1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6">
                                            <p:graphicEl>
                                              <a:dgm id="{C86864D0-852C-433F-AE00-B64087CE1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6">
                                            <p:graphicEl>
                                              <a:dgm id="{C86864D0-852C-433F-AE00-B64087CE1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86864D0-852C-433F-AE00-B64087CE1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86864D0-852C-433F-AE00-B64087CE1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لغو قانون </a:t>
            </a:r>
            <a:r>
              <a:rPr lang="en-US" dirty="0" smtClean="0"/>
              <a:t>Glass-</a:t>
            </a:r>
            <a:r>
              <a:rPr lang="en-US" dirty="0" err="1" smtClean="0"/>
              <a:t>Steagall</a:t>
            </a:r>
            <a:r>
              <a:rPr lang="en-US" dirty="0" smtClean="0"/>
              <a:t> </a:t>
            </a:r>
            <a:endParaRPr lang="fa-IR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502920" y="1908048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>
                                            <p:graphicEl>
                                              <a:dgm id="{EE4FBF45-3A18-48BB-8C9B-23501488F9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>
                                            <p:graphicEl>
                                              <a:dgm id="{EE4FBF45-3A18-48BB-8C9B-23501488F92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10">
                                            <p:graphicEl>
                                              <a:dgm id="{177B6631-1B2B-43AE-8DCD-4292AE4E0B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10">
                                            <p:graphicEl>
                                              <a:dgm id="{177B6631-1B2B-43AE-8DCD-4292AE4E0B3F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نام ایرانی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/>
        </p:nvSpPr>
        <p:spPr>
          <a:xfrm>
            <a:off x="5538847" y="2309813"/>
            <a:ext cx="2971800" cy="3786187"/>
          </a:xfrm>
          <a:custGeom>
            <a:avLst/>
            <a:gdLst>
              <a:gd name="connsiteX0" fmla="*/ 0 w 2971800"/>
              <a:gd name="connsiteY0" fmla="*/ 0 h 3786187"/>
              <a:gd name="connsiteX1" fmla="*/ 2971800 w 2971800"/>
              <a:gd name="connsiteY1" fmla="*/ 0 h 3786187"/>
              <a:gd name="connsiteX2" fmla="*/ 2971800 w 2971800"/>
              <a:gd name="connsiteY2" fmla="*/ 3786187 h 3786187"/>
              <a:gd name="connsiteX3" fmla="*/ 0 w 2971800"/>
              <a:gd name="connsiteY3" fmla="*/ 3786187 h 3786187"/>
              <a:gd name="connsiteX4" fmla="*/ 0 w 2971800"/>
              <a:gd name="connsiteY4" fmla="*/ 0 h 378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3786187">
                <a:moveTo>
                  <a:pt x="0" y="0"/>
                </a:moveTo>
                <a:lnTo>
                  <a:pt x="2971800" y="0"/>
                </a:lnTo>
                <a:lnTo>
                  <a:pt x="2971800" y="3786187"/>
                </a:lnTo>
                <a:lnTo>
                  <a:pt x="0" y="3786187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0645" tIns="958088" rIns="230645" bIns="170688" numCol="1" spcCol="1270" anchor="t" anchorCtr="0">
            <a:noAutofit/>
          </a:bodyPr>
          <a:lstStyle/>
          <a:p>
            <a:pPr marL="228600" lvl="1" indent="-228600" algn="r" defTabSz="10668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2400" kern="1200" dirty="0" smtClean="0">
                <a:cs typeface="B Mitra" pitchFamily="2" charset="-78"/>
              </a:rPr>
              <a:t>خط تجاری الف</a:t>
            </a:r>
            <a:endParaRPr lang="fa-IR" sz="2400" kern="1200" dirty="0">
              <a:cs typeface="B Mitra" pitchFamily="2" charset="-78"/>
            </a:endParaRPr>
          </a:p>
          <a:p>
            <a:pPr marL="228600" lvl="1" indent="-228600" algn="r" defTabSz="10668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fa-IR" sz="2400" kern="1200" dirty="0">
              <a:cs typeface="B Mitra" pitchFamily="2" charset="-78"/>
            </a:endParaRPr>
          </a:p>
          <a:p>
            <a:pPr marL="228600" lvl="1" indent="-228600" algn="r" defTabSz="10668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2400" kern="1200" dirty="0" smtClean="0">
                <a:cs typeface="B Mitra" pitchFamily="2" charset="-78"/>
              </a:rPr>
              <a:t>خط تجاری ب</a:t>
            </a:r>
            <a:endParaRPr lang="fa-IR" sz="2400" kern="1200" dirty="0">
              <a:cs typeface="B Mitra" pitchFamily="2" charset="-78"/>
            </a:endParaRPr>
          </a:p>
          <a:p>
            <a:pPr marL="228600" lvl="1" indent="-228600" algn="r" defTabSz="10668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fa-IR" sz="2400" kern="1200" dirty="0">
              <a:cs typeface="B Mitra" pitchFamily="2" charset="-78"/>
            </a:endParaRPr>
          </a:p>
          <a:p>
            <a:pPr marL="228600" lvl="1" indent="-228600" algn="r" defTabSz="10668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2400" kern="1200" dirty="0" smtClean="0">
                <a:cs typeface="B Mitra" pitchFamily="2" charset="-78"/>
              </a:rPr>
              <a:t>خط تجاری ج</a:t>
            </a:r>
            <a:endParaRPr lang="fa-IR" sz="2400" kern="1200" dirty="0">
              <a:cs typeface="B Mitra" pitchFamily="2" charset="-78"/>
            </a:endParaRPr>
          </a:p>
          <a:p>
            <a:pPr marL="228600" lvl="1" indent="-228600" algn="r" defTabSz="10668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fa-IR" sz="2400" kern="1200" dirty="0">
              <a:cs typeface="B Mitra" pitchFamily="2" charset="-78"/>
            </a:endParaRPr>
          </a:p>
          <a:p>
            <a:pPr marL="228600" lvl="1" indent="-228600" algn="r" defTabSz="10668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2400" kern="1200" dirty="0" smtClean="0">
                <a:cs typeface="B Mitra" pitchFamily="2" charset="-78"/>
              </a:rPr>
              <a:t>خط تجاری د</a:t>
            </a:r>
            <a:endParaRPr lang="fa-IR" sz="2400" kern="1200" dirty="0">
              <a:cs typeface="B Mitra" pitchFamily="2" charset="-7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5628608" y="1982904"/>
            <a:ext cx="2829591" cy="1143940"/>
          </a:xfrm>
          <a:custGeom>
            <a:avLst/>
            <a:gdLst>
              <a:gd name="connsiteX0" fmla="*/ 0 w 2829591"/>
              <a:gd name="connsiteY0" fmla="*/ 190661 h 1143940"/>
              <a:gd name="connsiteX1" fmla="*/ 55844 w 2829591"/>
              <a:gd name="connsiteY1" fmla="*/ 55843 h 1143940"/>
              <a:gd name="connsiteX2" fmla="*/ 190662 w 2829591"/>
              <a:gd name="connsiteY2" fmla="*/ 0 h 1143940"/>
              <a:gd name="connsiteX3" fmla="*/ 2638930 w 2829591"/>
              <a:gd name="connsiteY3" fmla="*/ 0 h 1143940"/>
              <a:gd name="connsiteX4" fmla="*/ 2773748 w 2829591"/>
              <a:gd name="connsiteY4" fmla="*/ 55844 h 1143940"/>
              <a:gd name="connsiteX5" fmla="*/ 2829591 w 2829591"/>
              <a:gd name="connsiteY5" fmla="*/ 190662 h 1143940"/>
              <a:gd name="connsiteX6" fmla="*/ 2829591 w 2829591"/>
              <a:gd name="connsiteY6" fmla="*/ 953279 h 1143940"/>
              <a:gd name="connsiteX7" fmla="*/ 2773748 w 2829591"/>
              <a:gd name="connsiteY7" fmla="*/ 1088097 h 1143940"/>
              <a:gd name="connsiteX8" fmla="*/ 2638930 w 2829591"/>
              <a:gd name="connsiteY8" fmla="*/ 1143940 h 1143940"/>
              <a:gd name="connsiteX9" fmla="*/ 190661 w 2829591"/>
              <a:gd name="connsiteY9" fmla="*/ 1143940 h 1143940"/>
              <a:gd name="connsiteX10" fmla="*/ 55843 w 2829591"/>
              <a:gd name="connsiteY10" fmla="*/ 1088097 h 1143940"/>
              <a:gd name="connsiteX11" fmla="*/ 0 w 2829591"/>
              <a:gd name="connsiteY11" fmla="*/ 953279 h 1143940"/>
              <a:gd name="connsiteX12" fmla="*/ 0 w 2829591"/>
              <a:gd name="connsiteY12" fmla="*/ 190661 h 1143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29591" h="1143940">
                <a:moveTo>
                  <a:pt x="0" y="190661"/>
                </a:moveTo>
                <a:cubicBezTo>
                  <a:pt x="0" y="140095"/>
                  <a:pt x="20088" y="91599"/>
                  <a:pt x="55844" y="55843"/>
                </a:cubicBezTo>
                <a:cubicBezTo>
                  <a:pt x="91600" y="20087"/>
                  <a:pt x="140095" y="0"/>
                  <a:pt x="190662" y="0"/>
                </a:cubicBezTo>
                <a:lnTo>
                  <a:pt x="2638930" y="0"/>
                </a:lnTo>
                <a:cubicBezTo>
                  <a:pt x="2689496" y="0"/>
                  <a:pt x="2737992" y="20088"/>
                  <a:pt x="2773748" y="55844"/>
                </a:cubicBezTo>
                <a:cubicBezTo>
                  <a:pt x="2809504" y="91600"/>
                  <a:pt x="2829591" y="140095"/>
                  <a:pt x="2829591" y="190662"/>
                </a:cubicBezTo>
                <a:lnTo>
                  <a:pt x="2829591" y="953279"/>
                </a:lnTo>
                <a:cubicBezTo>
                  <a:pt x="2829591" y="1003845"/>
                  <a:pt x="2809504" y="1052341"/>
                  <a:pt x="2773748" y="1088097"/>
                </a:cubicBezTo>
                <a:cubicBezTo>
                  <a:pt x="2737992" y="1123853"/>
                  <a:pt x="2689497" y="1143940"/>
                  <a:pt x="2638930" y="1143940"/>
                </a:cubicBezTo>
                <a:lnTo>
                  <a:pt x="190661" y="1143940"/>
                </a:lnTo>
                <a:cubicBezTo>
                  <a:pt x="140095" y="1143940"/>
                  <a:pt x="91599" y="1123852"/>
                  <a:pt x="55843" y="1088097"/>
                </a:cubicBezTo>
                <a:cubicBezTo>
                  <a:pt x="20087" y="1052341"/>
                  <a:pt x="0" y="1003846"/>
                  <a:pt x="0" y="953279"/>
                </a:cubicBezTo>
                <a:lnTo>
                  <a:pt x="0" y="190661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4472" tIns="55843" rIns="134472" bIns="55843" numCol="1" spcCol="1270" anchor="ctr" anchorCtr="0">
            <a:noAutofit/>
          </a:bodyPr>
          <a:lstStyle/>
          <a:p>
            <a:pPr lvl="0" algn="ctr" defTabSz="14224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200" kern="1200" dirty="0" smtClean="0">
                <a:cs typeface="B Titr" pitchFamily="2" charset="-78"/>
              </a:rPr>
              <a:t>واحد تجاری</a:t>
            </a:r>
            <a:endParaRPr lang="fa-IR" sz="3200" kern="1200" dirty="0">
              <a:cs typeface="B Titr" pitchFamily="2" charset="-7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761372" y="1664519"/>
            <a:ext cx="4626159" cy="1242360"/>
          </a:xfrm>
          <a:custGeom>
            <a:avLst/>
            <a:gdLst>
              <a:gd name="connsiteX0" fmla="*/ 0 w 4626159"/>
              <a:gd name="connsiteY0" fmla="*/ 0 h 1033200"/>
              <a:gd name="connsiteX1" fmla="*/ 4626159 w 4626159"/>
              <a:gd name="connsiteY1" fmla="*/ 0 h 1033200"/>
              <a:gd name="connsiteX2" fmla="*/ 4626159 w 4626159"/>
              <a:gd name="connsiteY2" fmla="*/ 1033200 h 1033200"/>
              <a:gd name="connsiteX3" fmla="*/ 0 w 4626159"/>
              <a:gd name="connsiteY3" fmla="*/ 1033200 h 1033200"/>
              <a:gd name="connsiteX4" fmla="*/ 0 w 4626159"/>
              <a:gd name="connsiteY4" fmla="*/ 0 h 103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26159" h="1033200">
                <a:moveTo>
                  <a:pt x="0" y="0"/>
                </a:moveTo>
                <a:lnTo>
                  <a:pt x="4626159" y="0"/>
                </a:lnTo>
                <a:lnTo>
                  <a:pt x="4626159" y="1033200"/>
                </a:lnTo>
                <a:lnTo>
                  <a:pt x="0" y="10332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9041" tIns="333248" rIns="359041" bIns="113792" numCol="1" spcCol="1270" anchor="t" anchorCtr="0">
            <a:noAutofit/>
          </a:bodyPr>
          <a:lstStyle/>
          <a:p>
            <a:pPr marL="171450" lvl="1" indent="-171450" algn="ctr" defTabSz="71120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2000" kern="1200" dirty="0" smtClean="0">
                <a:cs typeface="B Mitra" pitchFamily="2" charset="-78"/>
              </a:rPr>
              <a:t>بانکداری شرکت‌ها</a:t>
            </a:r>
            <a:endParaRPr lang="en-US" sz="2000" kern="1200" dirty="0" smtClean="0">
              <a:cs typeface="B Mitra" pitchFamily="2" charset="-78"/>
            </a:endParaRPr>
          </a:p>
          <a:p>
            <a:pPr marL="171450" lvl="1" indent="-171450" algn="ctr" defTabSz="71120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2000" kern="1200" dirty="0" smtClean="0">
                <a:cs typeface="B Mitra" pitchFamily="2" charset="-78"/>
              </a:rPr>
              <a:t>معامله و فروش</a:t>
            </a:r>
            <a:endParaRPr lang="en-US" sz="2000" kern="1200" dirty="0">
              <a:cs typeface="B Mitra" pitchFamily="2" charset="-7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992679" y="1428359"/>
            <a:ext cx="3238311" cy="472320"/>
          </a:xfrm>
          <a:custGeom>
            <a:avLst/>
            <a:gdLst>
              <a:gd name="connsiteX0" fmla="*/ 0 w 3238311"/>
              <a:gd name="connsiteY0" fmla="*/ 78722 h 472320"/>
              <a:gd name="connsiteX1" fmla="*/ 23057 w 3238311"/>
              <a:gd name="connsiteY1" fmla="*/ 23057 h 472320"/>
              <a:gd name="connsiteX2" fmla="*/ 78722 w 3238311"/>
              <a:gd name="connsiteY2" fmla="*/ 0 h 472320"/>
              <a:gd name="connsiteX3" fmla="*/ 3159589 w 3238311"/>
              <a:gd name="connsiteY3" fmla="*/ 0 h 472320"/>
              <a:gd name="connsiteX4" fmla="*/ 3215254 w 3238311"/>
              <a:gd name="connsiteY4" fmla="*/ 23057 h 472320"/>
              <a:gd name="connsiteX5" fmla="*/ 3238311 w 3238311"/>
              <a:gd name="connsiteY5" fmla="*/ 78722 h 472320"/>
              <a:gd name="connsiteX6" fmla="*/ 3238311 w 3238311"/>
              <a:gd name="connsiteY6" fmla="*/ 393598 h 472320"/>
              <a:gd name="connsiteX7" fmla="*/ 3215254 w 3238311"/>
              <a:gd name="connsiteY7" fmla="*/ 449263 h 472320"/>
              <a:gd name="connsiteX8" fmla="*/ 3159589 w 3238311"/>
              <a:gd name="connsiteY8" fmla="*/ 472320 h 472320"/>
              <a:gd name="connsiteX9" fmla="*/ 78722 w 3238311"/>
              <a:gd name="connsiteY9" fmla="*/ 472320 h 472320"/>
              <a:gd name="connsiteX10" fmla="*/ 23057 w 3238311"/>
              <a:gd name="connsiteY10" fmla="*/ 449263 h 472320"/>
              <a:gd name="connsiteX11" fmla="*/ 0 w 3238311"/>
              <a:gd name="connsiteY11" fmla="*/ 393598 h 472320"/>
              <a:gd name="connsiteX12" fmla="*/ 0 w 3238311"/>
              <a:gd name="connsiteY12" fmla="*/ 78722 h 47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38311" h="472320">
                <a:moveTo>
                  <a:pt x="0" y="78722"/>
                </a:moveTo>
                <a:cubicBezTo>
                  <a:pt x="0" y="57844"/>
                  <a:pt x="8294" y="37820"/>
                  <a:pt x="23057" y="23057"/>
                </a:cubicBezTo>
                <a:cubicBezTo>
                  <a:pt x="37820" y="8294"/>
                  <a:pt x="57844" y="0"/>
                  <a:pt x="78722" y="0"/>
                </a:cubicBezTo>
                <a:lnTo>
                  <a:pt x="3159589" y="0"/>
                </a:lnTo>
                <a:cubicBezTo>
                  <a:pt x="3180467" y="0"/>
                  <a:pt x="3200491" y="8294"/>
                  <a:pt x="3215254" y="23057"/>
                </a:cubicBezTo>
                <a:cubicBezTo>
                  <a:pt x="3230017" y="37820"/>
                  <a:pt x="3238311" y="57844"/>
                  <a:pt x="3238311" y="78722"/>
                </a:cubicBezTo>
                <a:lnTo>
                  <a:pt x="3238311" y="393598"/>
                </a:lnTo>
                <a:cubicBezTo>
                  <a:pt x="3238311" y="414476"/>
                  <a:pt x="3230017" y="434500"/>
                  <a:pt x="3215254" y="449263"/>
                </a:cubicBezTo>
                <a:cubicBezTo>
                  <a:pt x="3200491" y="464026"/>
                  <a:pt x="3180467" y="472320"/>
                  <a:pt x="3159589" y="472320"/>
                </a:cubicBezTo>
                <a:lnTo>
                  <a:pt x="78722" y="472320"/>
                </a:lnTo>
                <a:cubicBezTo>
                  <a:pt x="57844" y="472320"/>
                  <a:pt x="37820" y="464026"/>
                  <a:pt x="23057" y="449263"/>
                </a:cubicBezTo>
                <a:cubicBezTo>
                  <a:pt x="8294" y="434500"/>
                  <a:pt x="0" y="414476"/>
                  <a:pt x="0" y="393598"/>
                </a:cubicBezTo>
                <a:lnTo>
                  <a:pt x="0" y="7872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5457" tIns="23057" rIns="145457" bIns="23057" numCol="1" spcCol="1270" anchor="ctr" anchorCtr="0">
            <a:noAutofit/>
          </a:bodyPr>
          <a:lstStyle/>
          <a:p>
            <a:pPr lvl="0" algn="ctr" defTabSz="711200" rtl="1">
              <a:spcBef>
                <a:spcPct val="0"/>
              </a:spcBef>
              <a:spcAft>
                <a:spcPct val="35000"/>
              </a:spcAft>
            </a:pPr>
            <a:r>
              <a:rPr lang="fa-IR" sz="1600" kern="1200" dirty="0" smtClean="0">
                <a:cs typeface="B Titr" pitchFamily="2" charset="-78"/>
              </a:rPr>
              <a:t>بانک‌داری سرمایه‌گذاری</a:t>
            </a:r>
            <a:endParaRPr lang="en-US" sz="1600" kern="1200" dirty="0">
              <a:cs typeface="B Titr" pitchFamily="2" charset="-78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61372" y="3020278"/>
            <a:ext cx="4626159" cy="1999897"/>
          </a:xfrm>
          <a:custGeom>
            <a:avLst/>
            <a:gdLst>
              <a:gd name="connsiteX0" fmla="*/ 0 w 4626159"/>
              <a:gd name="connsiteY0" fmla="*/ 0 h 1663200"/>
              <a:gd name="connsiteX1" fmla="*/ 4626159 w 4626159"/>
              <a:gd name="connsiteY1" fmla="*/ 0 h 1663200"/>
              <a:gd name="connsiteX2" fmla="*/ 4626159 w 4626159"/>
              <a:gd name="connsiteY2" fmla="*/ 1663200 h 1663200"/>
              <a:gd name="connsiteX3" fmla="*/ 0 w 4626159"/>
              <a:gd name="connsiteY3" fmla="*/ 1663200 h 1663200"/>
              <a:gd name="connsiteX4" fmla="*/ 0 w 4626159"/>
              <a:gd name="connsiteY4" fmla="*/ 0 h 166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26159" h="1663200">
                <a:moveTo>
                  <a:pt x="0" y="0"/>
                </a:moveTo>
                <a:lnTo>
                  <a:pt x="4626159" y="0"/>
                </a:lnTo>
                <a:lnTo>
                  <a:pt x="4626159" y="1663200"/>
                </a:lnTo>
                <a:lnTo>
                  <a:pt x="0" y="16632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9041" tIns="333248" rIns="359041" bIns="113792" numCol="1" spcCol="1270" anchor="t" anchorCtr="0">
            <a:noAutofit/>
          </a:bodyPr>
          <a:lstStyle/>
          <a:p>
            <a:pPr marL="171450" lvl="1" indent="-171450" algn="ctr" defTabSz="71120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2000" kern="1200" dirty="0" smtClean="0">
                <a:cs typeface="B Mitra" pitchFamily="2" charset="-78"/>
              </a:rPr>
              <a:t>بانکداری خرده‌پا</a:t>
            </a:r>
            <a:endParaRPr lang="en-US" sz="2000" kern="1200" dirty="0">
              <a:cs typeface="B Mitra" pitchFamily="2" charset="-78"/>
            </a:endParaRPr>
          </a:p>
          <a:p>
            <a:pPr marL="171450" lvl="1" indent="-171450" algn="ctr" defTabSz="71120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2000" kern="1200" dirty="0" smtClean="0">
                <a:cs typeface="B Mitra" pitchFamily="2" charset="-78"/>
              </a:rPr>
              <a:t>بانک‌داری تجاری</a:t>
            </a:r>
            <a:endParaRPr lang="en-US" sz="2000" kern="1200" dirty="0">
              <a:cs typeface="B Mitra" pitchFamily="2" charset="-78"/>
            </a:endParaRPr>
          </a:p>
          <a:p>
            <a:pPr marL="171450" lvl="1" indent="-171450" algn="ctr" defTabSz="71120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2000" kern="1200" dirty="0" smtClean="0">
                <a:cs typeface="B Mitra" pitchFamily="2" charset="-78"/>
              </a:rPr>
              <a:t>پرداخت و تسویه</a:t>
            </a:r>
            <a:endParaRPr lang="en-US" sz="2000" kern="1200" dirty="0">
              <a:cs typeface="B Mitra" pitchFamily="2" charset="-78"/>
            </a:endParaRPr>
          </a:p>
          <a:p>
            <a:pPr marL="171450" lvl="1" indent="-171450" algn="ctr" defTabSz="71120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2000" kern="1200" dirty="0" smtClean="0">
                <a:cs typeface="B Mitra" pitchFamily="2" charset="-78"/>
              </a:rPr>
              <a:t>خدمات نمایندگی</a:t>
            </a:r>
            <a:endParaRPr lang="fa-IR" sz="2000" kern="1200" dirty="0">
              <a:cs typeface="B Mitra" pitchFamily="2" charset="-78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992679" y="2784120"/>
            <a:ext cx="3238311" cy="472320"/>
          </a:xfrm>
          <a:custGeom>
            <a:avLst/>
            <a:gdLst>
              <a:gd name="connsiteX0" fmla="*/ 0 w 3238311"/>
              <a:gd name="connsiteY0" fmla="*/ 78722 h 472320"/>
              <a:gd name="connsiteX1" fmla="*/ 23057 w 3238311"/>
              <a:gd name="connsiteY1" fmla="*/ 23057 h 472320"/>
              <a:gd name="connsiteX2" fmla="*/ 78722 w 3238311"/>
              <a:gd name="connsiteY2" fmla="*/ 0 h 472320"/>
              <a:gd name="connsiteX3" fmla="*/ 3159589 w 3238311"/>
              <a:gd name="connsiteY3" fmla="*/ 0 h 472320"/>
              <a:gd name="connsiteX4" fmla="*/ 3215254 w 3238311"/>
              <a:gd name="connsiteY4" fmla="*/ 23057 h 472320"/>
              <a:gd name="connsiteX5" fmla="*/ 3238311 w 3238311"/>
              <a:gd name="connsiteY5" fmla="*/ 78722 h 472320"/>
              <a:gd name="connsiteX6" fmla="*/ 3238311 w 3238311"/>
              <a:gd name="connsiteY6" fmla="*/ 393598 h 472320"/>
              <a:gd name="connsiteX7" fmla="*/ 3215254 w 3238311"/>
              <a:gd name="connsiteY7" fmla="*/ 449263 h 472320"/>
              <a:gd name="connsiteX8" fmla="*/ 3159589 w 3238311"/>
              <a:gd name="connsiteY8" fmla="*/ 472320 h 472320"/>
              <a:gd name="connsiteX9" fmla="*/ 78722 w 3238311"/>
              <a:gd name="connsiteY9" fmla="*/ 472320 h 472320"/>
              <a:gd name="connsiteX10" fmla="*/ 23057 w 3238311"/>
              <a:gd name="connsiteY10" fmla="*/ 449263 h 472320"/>
              <a:gd name="connsiteX11" fmla="*/ 0 w 3238311"/>
              <a:gd name="connsiteY11" fmla="*/ 393598 h 472320"/>
              <a:gd name="connsiteX12" fmla="*/ 0 w 3238311"/>
              <a:gd name="connsiteY12" fmla="*/ 78722 h 47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38311" h="472320">
                <a:moveTo>
                  <a:pt x="0" y="78722"/>
                </a:moveTo>
                <a:cubicBezTo>
                  <a:pt x="0" y="57844"/>
                  <a:pt x="8294" y="37820"/>
                  <a:pt x="23057" y="23057"/>
                </a:cubicBezTo>
                <a:cubicBezTo>
                  <a:pt x="37820" y="8294"/>
                  <a:pt x="57844" y="0"/>
                  <a:pt x="78722" y="0"/>
                </a:cubicBezTo>
                <a:lnTo>
                  <a:pt x="3159589" y="0"/>
                </a:lnTo>
                <a:cubicBezTo>
                  <a:pt x="3180467" y="0"/>
                  <a:pt x="3200491" y="8294"/>
                  <a:pt x="3215254" y="23057"/>
                </a:cubicBezTo>
                <a:cubicBezTo>
                  <a:pt x="3230017" y="37820"/>
                  <a:pt x="3238311" y="57844"/>
                  <a:pt x="3238311" y="78722"/>
                </a:cubicBezTo>
                <a:lnTo>
                  <a:pt x="3238311" y="393598"/>
                </a:lnTo>
                <a:cubicBezTo>
                  <a:pt x="3238311" y="414476"/>
                  <a:pt x="3230017" y="434500"/>
                  <a:pt x="3215254" y="449263"/>
                </a:cubicBezTo>
                <a:cubicBezTo>
                  <a:pt x="3200491" y="464026"/>
                  <a:pt x="3180467" y="472320"/>
                  <a:pt x="3159589" y="472320"/>
                </a:cubicBezTo>
                <a:lnTo>
                  <a:pt x="78722" y="472320"/>
                </a:lnTo>
                <a:cubicBezTo>
                  <a:pt x="57844" y="472320"/>
                  <a:pt x="37820" y="464026"/>
                  <a:pt x="23057" y="449263"/>
                </a:cubicBezTo>
                <a:cubicBezTo>
                  <a:pt x="8294" y="434500"/>
                  <a:pt x="0" y="414476"/>
                  <a:pt x="0" y="393598"/>
                </a:cubicBezTo>
                <a:lnTo>
                  <a:pt x="0" y="7872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5457" tIns="23057" rIns="145457" bIns="23057" numCol="1" spcCol="1270" anchor="ctr" anchorCtr="0">
            <a:noAutofit/>
          </a:bodyPr>
          <a:lstStyle/>
          <a:p>
            <a:pPr lvl="0" algn="ctr" defTabSz="711200" rtl="1">
              <a:spcBef>
                <a:spcPct val="0"/>
              </a:spcBef>
              <a:spcAft>
                <a:spcPct val="35000"/>
              </a:spcAft>
            </a:pPr>
            <a:r>
              <a:rPr lang="fa-IR" sz="1600" kern="1200" dirty="0" smtClean="0">
                <a:cs typeface="B Titr" pitchFamily="2" charset="-78"/>
              </a:rPr>
              <a:t>بانک‌داری سنتی</a:t>
            </a:r>
            <a:endParaRPr lang="en-US" sz="1600" kern="1200" dirty="0">
              <a:cs typeface="B Titr" pitchFamily="2" charset="-78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761372" y="5158440"/>
            <a:ext cx="4626159" cy="1242360"/>
          </a:xfrm>
          <a:custGeom>
            <a:avLst/>
            <a:gdLst>
              <a:gd name="connsiteX0" fmla="*/ 0 w 4626159"/>
              <a:gd name="connsiteY0" fmla="*/ 0 h 1033200"/>
              <a:gd name="connsiteX1" fmla="*/ 4626159 w 4626159"/>
              <a:gd name="connsiteY1" fmla="*/ 0 h 1033200"/>
              <a:gd name="connsiteX2" fmla="*/ 4626159 w 4626159"/>
              <a:gd name="connsiteY2" fmla="*/ 1033200 h 1033200"/>
              <a:gd name="connsiteX3" fmla="*/ 0 w 4626159"/>
              <a:gd name="connsiteY3" fmla="*/ 1033200 h 1033200"/>
              <a:gd name="connsiteX4" fmla="*/ 0 w 4626159"/>
              <a:gd name="connsiteY4" fmla="*/ 0 h 103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26159" h="1033200">
                <a:moveTo>
                  <a:pt x="0" y="0"/>
                </a:moveTo>
                <a:lnTo>
                  <a:pt x="4626159" y="0"/>
                </a:lnTo>
                <a:lnTo>
                  <a:pt x="4626159" y="1033200"/>
                </a:lnTo>
                <a:lnTo>
                  <a:pt x="0" y="10332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9041" tIns="333248" rIns="359041" bIns="113792" numCol="1" spcCol="1270" anchor="t" anchorCtr="0">
            <a:noAutofit/>
          </a:bodyPr>
          <a:lstStyle/>
          <a:p>
            <a:pPr marL="171450" lvl="1" indent="-171450" algn="ctr" defTabSz="71120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2000" kern="1200" dirty="0" smtClean="0">
                <a:cs typeface="B Mitra" pitchFamily="2" charset="-78"/>
              </a:rPr>
              <a:t>مدیریت دارایی</a:t>
            </a:r>
            <a:endParaRPr lang="en-US" sz="2000" kern="1200" dirty="0">
              <a:cs typeface="B Mitra" pitchFamily="2" charset="-78"/>
            </a:endParaRPr>
          </a:p>
          <a:p>
            <a:pPr marL="171450" lvl="1" indent="-171450" algn="ctr" defTabSz="71120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2000" kern="1200" dirty="0" smtClean="0">
                <a:cs typeface="B Mitra" pitchFamily="2" charset="-78"/>
              </a:rPr>
              <a:t>کارگزاری خرده‌پا</a:t>
            </a:r>
            <a:endParaRPr lang="fa-IR" sz="2000" kern="1200" dirty="0">
              <a:cs typeface="B Mitra" pitchFamily="2" charset="-7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992679" y="4861680"/>
            <a:ext cx="3238311" cy="472320"/>
          </a:xfrm>
          <a:custGeom>
            <a:avLst/>
            <a:gdLst>
              <a:gd name="connsiteX0" fmla="*/ 0 w 3238311"/>
              <a:gd name="connsiteY0" fmla="*/ 78722 h 472320"/>
              <a:gd name="connsiteX1" fmla="*/ 23057 w 3238311"/>
              <a:gd name="connsiteY1" fmla="*/ 23057 h 472320"/>
              <a:gd name="connsiteX2" fmla="*/ 78722 w 3238311"/>
              <a:gd name="connsiteY2" fmla="*/ 0 h 472320"/>
              <a:gd name="connsiteX3" fmla="*/ 3159589 w 3238311"/>
              <a:gd name="connsiteY3" fmla="*/ 0 h 472320"/>
              <a:gd name="connsiteX4" fmla="*/ 3215254 w 3238311"/>
              <a:gd name="connsiteY4" fmla="*/ 23057 h 472320"/>
              <a:gd name="connsiteX5" fmla="*/ 3238311 w 3238311"/>
              <a:gd name="connsiteY5" fmla="*/ 78722 h 472320"/>
              <a:gd name="connsiteX6" fmla="*/ 3238311 w 3238311"/>
              <a:gd name="connsiteY6" fmla="*/ 393598 h 472320"/>
              <a:gd name="connsiteX7" fmla="*/ 3215254 w 3238311"/>
              <a:gd name="connsiteY7" fmla="*/ 449263 h 472320"/>
              <a:gd name="connsiteX8" fmla="*/ 3159589 w 3238311"/>
              <a:gd name="connsiteY8" fmla="*/ 472320 h 472320"/>
              <a:gd name="connsiteX9" fmla="*/ 78722 w 3238311"/>
              <a:gd name="connsiteY9" fmla="*/ 472320 h 472320"/>
              <a:gd name="connsiteX10" fmla="*/ 23057 w 3238311"/>
              <a:gd name="connsiteY10" fmla="*/ 449263 h 472320"/>
              <a:gd name="connsiteX11" fmla="*/ 0 w 3238311"/>
              <a:gd name="connsiteY11" fmla="*/ 393598 h 472320"/>
              <a:gd name="connsiteX12" fmla="*/ 0 w 3238311"/>
              <a:gd name="connsiteY12" fmla="*/ 78722 h 47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38311" h="472320">
                <a:moveTo>
                  <a:pt x="0" y="78722"/>
                </a:moveTo>
                <a:cubicBezTo>
                  <a:pt x="0" y="57844"/>
                  <a:pt x="8294" y="37820"/>
                  <a:pt x="23057" y="23057"/>
                </a:cubicBezTo>
                <a:cubicBezTo>
                  <a:pt x="37820" y="8294"/>
                  <a:pt x="57844" y="0"/>
                  <a:pt x="78722" y="0"/>
                </a:cubicBezTo>
                <a:lnTo>
                  <a:pt x="3159589" y="0"/>
                </a:lnTo>
                <a:cubicBezTo>
                  <a:pt x="3180467" y="0"/>
                  <a:pt x="3200491" y="8294"/>
                  <a:pt x="3215254" y="23057"/>
                </a:cubicBezTo>
                <a:cubicBezTo>
                  <a:pt x="3230017" y="37820"/>
                  <a:pt x="3238311" y="57844"/>
                  <a:pt x="3238311" y="78722"/>
                </a:cubicBezTo>
                <a:lnTo>
                  <a:pt x="3238311" y="393598"/>
                </a:lnTo>
                <a:cubicBezTo>
                  <a:pt x="3238311" y="414476"/>
                  <a:pt x="3230017" y="434500"/>
                  <a:pt x="3215254" y="449263"/>
                </a:cubicBezTo>
                <a:cubicBezTo>
                  <a:pt x="3200491" y="464026"/>
                  <a:pt x="3180467" y="472320"/>
                  <a:pt x="3159589" y="472320"/>
                </a:cubicBezTo>
                <a:lnTo>
                  <a:pt x="78722" y="472320"/>
                </a:lnTo>
                <a:cubicBezTo>
                  <a:pt x="57844" y="472320"/>
                  <a:pt x="37820" y="464026"/>
                  <a:pt x="23057" y="449263"/>
                </a:cubicBezTo>
                <a:cubicBezTo>
                  <a:pt x="8294" y="434500"/>
                  <a:pt x="0" y="414476"/>
                  <a:pt x="0" y="393598"/>
                </a:cubicBezTo>
                <a:lnTo>
                  <a:pt x="0" y="7872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5457" tIns="23057" rIns="145457" bIns="23057" numCol="1" spcCol="1270" anchor="ctr" anchorCtr="0">
            <a:noAutofit/>
          </a:bodyPr>
          <a:lstStyle/>
          <a:p>
            <a:pPr lvl="0" algn="ctr" defTabSz="711200" rtl="1">
              <a:spcBef>
                <a:spcPct val="0"/>
              </a:spcBef>
              <a:spcAft>
                <a:spcPct val="35000"/>
              </a:spcAft>
            </a:pPr>
            <a:r>
              <a:rPr lang="fa-IR" sz="1600" kern="1200" dirty="0" smtClean="0">
                <a:cs typeface="B Titr" pitchFamily="2" charset="-78"/>
              </a:rPr>
              <a:t>مابقی</a:t>
            </a:r>
            <a:endParaRPr lang="en-US" sz="1600" kern="1200" dirty="0">
              <a:cs typeface="B Titr" pitchFamily="2" charset="-78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0" y="457200"/>
            <a:ext cx="685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algn="ctr" rtl="1" eaLnBrk="0" hangingPunct="0"/>
            <a:r>
              <a:rPr lang="fa-IR" sz="2800" dirty="0" smtClean="0">
                <a:solidFill>
                  <a:schemeClr val="accent1"/>
                </a:solidFill>
                <a:cs typeface="B Elham" pitchFamily="2" charset="-78"/>
              </a:rPr>
              <a:t>حوزۀ فعالیت  بانک‌ها بر اساس گروه‌بندی کمیتۀ بازل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1000"/>
                            </p:stCondLst>
                            <p:childTnLst>
                              <p:par>
                                <p:cTn id="7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8594"/>
            <a:ext cx="8839200" cy="2506006"/>
          </a:xfrm>
        </p:spPr>
        <p:txBody>
          <a:bodyPr>
            <a:noAutofit/>
          </a:bodyPr>
          <a:lstStyle/>
          <a:p>
            <a:pPr algn="ctr"/>
            <a:r>
              <a:rPr lang="fa-IR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Bardiya" pitchFamily="2" charset="-78"/>
              </a:rPr>
              <a:t>نقش بانک‌های سرمایه‌گذاری </a:t>
            </a:r>
            <a:br>
              <a:rPr lang="fa-IR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Bardiya" pitchFamily="2" charset="-78"/>
              </a:rPr>
            </a:br>
            <a:r>
              <a:rPr lang="fa-IR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Bardiya" pitchFamily="2" charset="-78"/>
              </a:rPr>
              <a:t/>
            </a:r>
            <a:br>
              <a:rPr lang="fa-IR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Bardiya" pitchFamily="2" charset="-78"/>
              </a:rPr>
            </a:br>
            <a:r>
              <a:rPr lang="fa-IR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Bardiya" pitchFamily="2" charset="-78"/>
              </a:rPr>
              <a:t>در توسعۀ بازار سرمایه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Bardiya" pitchFamily="2" charset="-78"/>
              </a:rPr>
              <a:t/>
            </a:r>
            <a:b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Bardiya" pitchFamily="2" charset="-78"/>
              </a:rPr>
            </a:b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Bardiya" pitchFamily="2" charset="-78"/>
              </a:rPr>
              <a:t/>
            </a:r>
            <a:b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Bardiya" pitchFamily="2" charset="-78"/>
              </a:rPr>
            </a:br>
            <a:endParaRPr lang="fa-IR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Bardiy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7848600" cy="79216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E7C000"/>
              </a:buClr>
            </a:pPr>
            <a:r>
              <a:rPr lang="fa-IR" sz="3200" dirty="0" smtClean="0">
                <a:solidFill>
                  <a:schemeClr val="accent1"/>
                </a:solidFill>
                <a:latin typeface="+mj-lt"/>
                <a:ea typeface="+mj-ea"/>
                <a:cs typeface="B Elham" pitchFamily="2" charset="-78"/>
              </a:rPr>
              <a:t>شرکت‌های تأمین سرمایه در مقابل بانک‌های تجاری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916113"/>
            <a:ext cx="4040188" cy="639762"/>
          </a:xfr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fa-I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B Elham" pitchFamily="2" charset="-78"/>
              </a:rPr>
              <a:t>بانک تجاری</a:t>
            </a:r>
            <a:endParaRPr lang="fa-IR" sz="36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  <a:ea typeface="+mj-ea"/>
              <a:cs typeface="B Elham" pitchFamily="2" charset="-78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568825" y="1916113"/>
            <a:ext cx="4041775" cy="639762"/>
          </a:xfr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fa-I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B Elham" pitchFamily="2" charset="-78"/>
              </a:rPr>
              <a:t>تأمین سرمایه</a:t>
            </a:r>
            <a:endParaRPr lang="fa-IR" sz="36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  <a:ea typeface="+mj-ea"/>
              <a:cs typeface="B Elham" pitchFamily="2" charset="-7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531024" y="2691765"/>
            <a:ext cx="3931920" cy="551655"/>
          </a:xfrm>
          <a:custGeom>
            <a:avLst/>
            <a:gdLst>
              <a:gd name="connsiteX0" fmla="*/ 0 w 3931920"/>
              <a:gd name="connsiteY0" fmla="*/ 91944 h 551655"/>
              <a:gd name="connsiteX1" fmla="*/ 26930 w 3931920"/>
              <a:gd name="connsiteY1" fmla="*/ 26930 h 551655"/>
              <a:gd name="connsiteX2" fmla="*/ 91944 w 3931920"/>
              <a:gd name="connsiteY2" fmla="*/ 0 h 551655"/>
              <a:gd name="connsiteX3" fmla="*/ 3839976 w 3931920"/>
              <a:gd name="connsiteY3" fmla="*/ 0 h 551655"/>
              <a:gd name="connsiteX4" fmla="*/ 3904990 w 3931920"/>
              <a:gd name="connsiteY4" fmla="*/ 26930 h 551655"/>
              <a:gd name="connsiteX5" fmla="*/ 3931920 w 3931920"/>
              <a:gd name="connsiteY5" fmla="*/ 91944 h 551655"/>
              <a:gd name="connsiteX6" fmla="*/ 3931920 w 3931920"/>
              <a:gd name="connsiteY6" fmla="*/ 459711 h 551655"/>
              <a:gd name="connsiteX7" fmla="*/ 3904990 w 3931920"/>
              <a:gd name="connsiteY7" fmla="*/ 524725 h 551655"/>
              <a:gd name="connsiteX8" fmla="*/ 3839976 w 3931920"/>
              <a:gd name="connsiteY8" fmla="*/ 551655 h 551655"/>
              <a:gd name="connsiteX9" fmla="*/ 91944 w 3931920"/>
              <a:gd name="connsiteY9" fmla="*/ 551655 h 551655"/>
              <a:gd name="connsiteX10" fmla="*/ 26930 w 3931920"/>
              <a:gd name="connsiteY10" fmla="*/ 524725 h 551655"/>
              <a:gd name="connsiteX11" fmla="*/ 0 w 3931920"/>
              <a:gd name="connsiteY11" fmla="*/ 459711 h 551655"/>
              <a:gd name="connsiteX12" fmla="*/ 0 w 3931920"/>
              <a:gd name="connsiteY12" fmla="*/ 91944 h 551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1920" h="551655">
                <a:moveTo>
                  <a:pt x="0" y="91944"/>
                </a:moveTo>
                <a:cubicBezTo>
                  <a:pt x="0" y="67559"/>
                  <a:pt x="9687" y="44173"/>
                  <a:pt x="26930" y="26930"/>
                </a:cubicBezTo>
                <a:cubicBezTo>
                  <a:pt x="44173" y="9687"/>
                  <a:pt x="67559" y="0"/>
                  <a:pt x="91944" y="0"/>
                </a:cubicBezTo>
                <a:lnTo>
                  <a:pt x="3839976" y="0"/>
                </a:lnTo>
                <a:cubicBezTo>
                  <a:pt x="3864361" y="0"/>
                  <a:pt x="3887747" y="9687"/>
                  <a:pt x="3904990" y="26930"/>
                </a:cubicBezTo>
                <a:cubicBezTo>
                  <a:pt x="3922233" y="44173"/>
                  <a:pt x="3931920" y="67559"/>
                  <a:pt x="3931920" y="91944"/>
                </a:cubicBezTo>
                <a:lnTo>
                  <a:pt x="3931920" y="459711"/>
                </a:lnTo>
                <a:cubicBezTo>
                  <a:pt x="3931920" y="484096"/>
                  <a:pt x="3922233" y="507482"/>
                  <a:pt x="3904990" y="524725"/>
                </a:cubicBezTo>
                <a:cubicBezTo>
                  <a:pt x="3887747" y="541968"/>
                  <a:pt x="3864361" y="551655"/>
                  <a:pt x="3839976" y="551655"/>
                </a:cubicBezTo>
                <a:lnTo>
                  <a:pt x="91944" y="551655"/>
                </a:lnTo>
                <a:cubicBezTo>
                  <a:pt x="67559" y="551655"/>
                  <a:pt x="44173" y="541968"/>
                  <a:pt x="26930" y="524725"/>
                </a:cubicBezTo>
                <a:cubicBezTo>
                  <a:pt x="9687" y="507482"/>
                  <a:pt x="0" y="484096"/>
                  <a:pt x="0" y="459711"/>
                </a:cubicBezTo>
                <a:lnTo>
                  <a:pt x="0" y="91944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560" tIns="114560" rIns="114560" bIns="114560" numCol="1" spcCol="1270" anchor="ctr" anchorCtr="0">
            <a:noAutofit/>
          </a:bodyPr>
          <a:lstStyle/>
          <a:p>
            <a:pPr lvl="0" algn="ctr" defTabSz="1022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300" kern="1200" dirty="0" smtClean="0">
                <a:cs typeface="B Zar" pitchFamily="2" charset="-78"/>
              </a:rPr>
              <a:t>سپرده‌پذیر</a:t>
            </a:r>
            <a:endParaRPr lang="fa-IR" sz="2300" kern="1200" dirty="0">
              <a:cs typeface="B Zar" pitchFamily="2" charset="-78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531024" y="3309660"/>
            <a:ext cx="3931920" cy="551655"/>
          </a:xfrm>
          <a:custGeom>
            <a:avLst/>
            <a:gdLst>
              <a:gd name="connsiteX0" fmla="*/ 0 w 3931920"/>
              <a:gd name="connsiteY0" fmla="*/ 91944 h 551655"/>
              <a:gd name="connsiteX1" fmla="*/ 26930 w 3931920"/>
              <a:gd name="connsiteY1" fmla="*/ 26930 h 551655"/>
              <a:gd name="connsiteX2" fmla="*/ 91944 w 3931920"/>
              <a:gd name="connsiteY2" fmla="*/ 0 h 551655"/>
              <a:gd name="connsiteX3" fmla="*/ 3839976 w 3931920"/>
              <a:gd name="connsiteY3" fmla="*/ 0 h 551655"/>
              <a:gd name="connsiteX4" fmla="*/ 3904990 w 3931920"/>
              <a:gd name="connsiteY4" fmla="*/ 26930 h 551655"/>
              <a:gd name="connsiteX5" fmla="*/ 3931920 w 3931920"/>
              <a:gd name="connsiteY5" fmla="*/ 91944 h 551655"/>
              <a:gd name="connsiteX6" fmla="*/ 3931920 w 3931920"/>
              <a:gd name="connsiteY6" fmla="*/ 459711 h 551655"/>
              <a:gd name="connsiteX7" fmla="*/ 3904990 w 3931920"/>
              <a:gd name="connsiteY7" fmla="*/ 524725 h 551655"/>
              <a:gd name="connsiteX8" fmla="*/ 3839976 w 3931920"/>
              <a:gd name="connsiteY8" fmla="*/ 551655 h 551655"/>
              <a:gd name="connsiteX9" fmla="*/ 91944 w 3931920"/>
              <a:gd name="connsiteY9" fmla="*/ 551655 h 551655"/>
              <a:gd name="connsiteX10" fmla="*/ 26930 w 3931920"/>
              <a:gd name="connsiteY10" fmla="*/ 524725 h 551655"/>
              <a:gd name="connsiteX11" fmla="*/ 0 w 3931920"/>
              <a:gd name="connsiteY11" fmla="*/ 459711 h 551655"/>
              <a:gd name="connsiteX12" fmla="*/ 0 w 3931920"/>
              <a:gd name="connsiteY12" fmla="*/ 91944 h 551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1920" h="551655">
                <a:moveTo>
                  <a:pt x="0" y="91944"/>
                </a:moveTo>
                <a:cubicBezTo>
                  <a:pt x="0" y="67559"/>
                  <a:pt x="9687" y="44173"/>
                  <a:pt x="26930" y="26930"/>
                </a:cubicBezTo>
                <a:cubicBezTo>
                  <a:pt x="44173" y="9687"/>
                  <a:pt x="67559" y="0"/>
                  <a:pt x="91944" y="0"/>
                </a:cubicBezTo>
                <a:lnTo>
                  <a:pt x="3839976" y="0"/>
                </a:lnTo>
                <a:cubicBezTo>
                  <a:pt x="3864361" y="0"/>
                  <a:pt x="3887747" y="9687"/>
                  <a:pt x="3904990" y="26930"/>
                </a:cubicBezTo>
                <a:cubicBezTo>
                  <a:pt x="3922233" y="44173"/>
                  <a:pt x="3931920" y="67559"/>
                  <a:pt x="3931920" y="91944"/>
                </a:cubicBezTo>
                <a:lnTo>
                  <a:pt x="3931920" y="459711"/>
                </a:lnTo>
                <a:cubicBezTo>
                  <a:pt x="3931920" y="484096"/>
                  <a:pt x="3922233" y="507482"/>
                  <a:pt x="3904990" y="524725"/>
                </a:cubicBezTo>
                <a:cubicBezTo>
                  <a:pt x="3887747" y="541968"/>
                  <a:pt x="3864361" y="551655"/>
                  <a:pt x="3839976" y="551655"/>
                </a:cubicBezTo>
                <a:lnTo>
                  <a:pt x="91944" y="551655"/>
                </a:lnTo>
                <a:cubicBezTo>
                  <a:pt x="67559" y="551655"/>
                  <a:pt x="44173" y="541968"/>
                  <a:pt x="26930" y="524725"/>
                </a:cubicBezTo>
                <a:cubicBezTo>
                  <a:pt x="9687" y="507482"/>
                  <a:pt x="0" y="484096"/>
                  <a:pt x="0" y="459711"/>
                </a:cubicBezTo>
                <a:lnTo>
                  <a:pt x="0" y="91944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560" tIns="114560" rIns="114560" bIns="114560" numCol="1" spcCol="1270" anchor="ctr" anchorCtr="0">
            <a:noAutofit/>
          </a:bodyPr>
          <a:lstStyle/>
          <a:p>
            <a:pPr lvl="0" algn="ctr" defTabSz="1022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300" kern="1200" dirty="0" smtClean="0">
                <a:cs typeface="B Zar" pitchFamily="2" charset="-78"/>
              </a:rPr>
              <a:t>تأمین مالی افراد و شرکت‌ها</a:t>
            </a:r>
            <a:endParaRPr lang="fa-IR" sz="2300" kern="1200" dirty="0">
              <a:cs typeface="B Zar" pitchFamily="2" charset="-7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531024" y="3927555"/>
            <a:ext cx="3931920" cy="551655"/>
          </a:xfrm>
          <a:custGeom>
            <a:avLst/>
            <a:gdLst>
              <a:gd name="connsiteX0" fmla="*/ 0 w 3931920"/>
              <a:gd name="connsiteY0" fmla="*/ 91944 h 551655"/>
              <a:gd name="connsiteX1" fmla="*/ 26930 w 3931920"/>
              <a:gd name="connsiteY1" fmla="*/ 26930 h 551655"/>
              <a:gd name="connsiteX2" fmla="*/ 91944 w 3931920"/>
              <a:gd name="connsiteY2" fmla="*/ 0 h 551655"/>
              <a:gd name="connsiteX3" fmla="*/ 3839976 w 3931920"/>
              <a:gd name="connsiteY3" fmla="*/ 0 h 551655"/>
              <a:gd name="connsiteX4" fmla="*/ 3904990 w 3931920"/>
              <a:gd name="connsiteY4" fmla="*/ 26930 h 551655"/>
              <a:gd name="connsiteX5" fmla="*/ 3931920 w 3931920"/>
              <a:gd name="connsiteY5" fmla="*/ 91944 h 551655"/>
              <a:gd name="connsiteX6" fmla="*/ 3931920 w 3931920"/>
              <a:gd name="connsiteY6" fmla="*/ 459711 h 551655"/>
              <a:gd name="connsiteX7" fmla="*/ 3904990 w 3931920"/>
              <a:gd name="connsiteY7" fmla="*/ 524725 h 551655"/>
              <a:gd name="connsiteX8" fmla="*/ 3839976 w 3931920"/>
              <a:gd name="connsiteY8" fmla="*/ 551655 h 551655"/>
              <a:gd name="connsiteX9" fmla="*/ 91944 w 3931920"/>
              <a:gd name="connsiteY9" fmla="*/ 551655 h 551655"/>
              <a:gd name="connsiteX10" fmla="*/ 26930 w 3931920"/>
              <a:gd name="connsiteY10" fmla="*/ 524725 h 551655"/>
              <a:gd name="connsiteX11" fmla="*/ 0 w 3931920"/>
              <a:gd name="connsiteY11" fmla="*/ 459711 h 551655"/>
              <a:gd name="connsiteX12" fmla="*/ 0 w 3931920"/>
              <a:gd name="connsiteY12" fmla="*/ 91944 h 551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1920" h="551655">
                <a:moveTo>
                  <a:pt x="0" y="91944"/>
                </a:moveTo>
                <a:cubicBezTo>
                  <a:pt x="0" y="67559"/>
                  <a:pt x="9687" y="44173"/>
                  <a:pt x="26930" y="26930"/>
                </a:cubicBezTo>
                <a:cubicBezTo>
                  <a:pt x="44173" y="9687"/>
                  <a:pt x="67559" y="0"/>
                  <a:pt x="91944" y="0"/>
                </a:cubicBezTo>
                <a:lnTo>
                  <a:pt x="3839976" y="0"/>
                </a:lnTo>
                <a:cubicBezTo>
                  <a:pt x="3864361" y="0"/>
                  <a:pt x="3887747" y="9687"/>
                  <a:pt x="3904990" y="26930"/>
                </a:cubicBezTo>
                <a:cubicBezTo>
                  <a:pt x="3922233" y="44173"/>
                  <a:pt x="3931920" y="67559"/>
                  <a:pt x="3931920" y="91944"/>
                </a:cubicBezTo>
                <a:lnTo>
                  <a:pt x="3931920" y="459711"/>
                </a:lnTo>
                <a:cubicBezTo>
                  <a:pt x="3931920" y="484096"/>
                  <a:pt x="3922233" y="507482"/>
                  <a:pt x="3904990" y="524725"/>
                </a:cubicBezTo>
                <a:cubicBezTo>
                  <a:pt x="3887747" y="541968"/>
                  <a:pt x="3864361" y="551655"/>
                  <a:pt x="3839976" y="551655"/>
                </a:cubicBezTo>
                <a:lnTo>
                  <a:pt x="91944" y="551655"/>
                </a:lnTo>
                <a:cubicBezTo>
                  <a:pt x="67559" y="551655"/>
                  <a:pt x="44173" y="541968"/>
                  <a:pt x="26930" y="524725"/>
                </a:cubicBezTo>
                <a:cubicBezTo>
                  <a:pt x="9687" y="507482"/>
                  <a:pt x="0" y="484096"/>
                  <a:pt x="0" y="459711"/>
                </a:cubicBezTo>
                <a:lnTo>
                  <a:pt x="0" y="91944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560" tIns="114560" rIns="114560" bIns="114560" numCol="1" spcCol="1270" anchor="ctr" anchorCtr="0">
            <a:noAutofit/>
          </a:bodyPr>
          <a:lstStyle/>
          <a:p>
            <a:pPr lvl="0" algn="ctr" defTabSz="1022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300" kern="1200" dirty="0" smtClean="0">
                <a:cs typeface="B Zar" pitchFamily="2" charset="-78"/>
              </a:rPr>
              <a:t>عمدۀ فعالیت‌ها در بازار پول</a:t>
            </a:r>
            <a:endParaRPr lang="fa-IR" sz="2300" kern="1200" dirty="0">
              <a:cs typeface="B Zar" pitchFamily="2" charset="-7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531024" y="4545450"/>
            <a:ext cx="3931920" cy="551655"/>
          </a:xfrm>
          <a:custGeom>
            <a:avLst/>
            <a:gdLst>
              <a:gd name="connsiteX0" fmla="*/ 0 w 3931920"/>
              <a:gd name="connsiteY0" fmla="*/ 91944 h 551655"/>
              <a:gd name="connsiteX1" fmla="*/ 26930 w 3931920"/>
              <a:gd name="connsiteY1" fmla="*/ 26930 h 551655"/>
              <a:gd name="connsiteX2" fmla="*/ 91944 w 3931920"/>
              <a:gd name="connsiteY2" fmla="*/ 0 h 551655"/>
              <a:gd name="connsiteX3" fmla="*/ 3839976 w 3931920"/>
              <a:gd name="connsiteY3" fmla="*/ 0 h 551655"/>
              <a:gd name="connsiteX4" fmla="*/ 3904990 w 3931920"/>
              <a:gd name="connsiteY4" fmla="*/ 26930 h 551655"/>
              <a:gd name="connsiteX5" fmla="*/ 3931920 w 3931920"/>
              <a:gd name="connsiteY5" fmla="*/ 91944 h 551655"/>
              <a:gd name="connsiteX6" fmla="*/ 3931920 w 3931920"/>
              <a:gd name="connsiteY6" fmla="*/ 459711 h 551655"/>
              <a:gd name="connsiteX7" fmla="*/ 3904990 w 3931920"/>
              <a:gd name="connsiteY7" fmla="*/ 524725 h 551655"/>
              <a:gd name="connsiteX8" fmla="*/ 3839976 w 3931920"/>
              <a:gd name="connsiteY8" fmla="*/ 551655 h 551655"/>
              <a:gd name="connsiteX9" fmla="*/ 91944 w 3931920"/>
              <a:gd name="connsiteY9" fmla="*/ 551655 h 551655"/>
              <a:gd name="connsiteX10" fmla="*/ 26930 w 3931920"/>
              <a:gd name="connsiteY10" fmla="*/ 524725 h 551655"/>
              <a:gd name="connsiteX11" fmla="*/ 0 w 3931920"/>
              <a:gd name="connsiteY11" fmla="*/ 459711 h 551655"/>
              <a:gd name="connsiteX12" fmla="*/ 0 w 3931920"/>
              <a:gd name="connsiteY12" fmla="*/ 91944 h 551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1920" h="551655">
                <a:moveTo>
                  <a:pt x="0" y="91944"/>
                </a:moveTo>
                <a:cubicBezTo>
                  <a:pt x="0" y="67559"/>
                  <a:pt x="9687" y="44173"/>
                  <a:pt x="26930" y="26930"/>
                </a:cubicBezTo>
                <a:cubicBezTo>
                  <a:pt x="44173" y="9687"/>
                  <a:pt x="67559" y="0"/>
                  <a:pt x="91944" y="0"/>
                </a:cubicBezTo>
                <a:lnTo>
                  <a:pt x="3839976" y="0"/>
                </a:lnTo>
                <a:cubicBezTo>
                  <a:pt x="3864361" y="0"/>
                  <a:pt x="3887747" y="9687"/>
                  <a:pt x="3904990" y="26930"/>
                </a:cubicBezTo>
                <a:cubicBezTo>
                  <a:pt x="3922233" y="44173"/>
                  <a:pt x="3931920" y="67559"/>
                  <a:pt x="3931920" y="91944"/>
                </a:cubicBezTo>
                <a:lnTo>
                  <a:pt x="3931920" y="459711"/>
                </a:lnTo>
                <a:cubicBezTo>
                  <a:pt x="3931920" y="484096"/>
                  <a:pt x="3922233" y="507482"/>
                  <a:pt x="3904990" y="524725"/>
                </a:cubicBezTo>
                <a:cubicBezTo>
                  <a:pt x="3887747" y="541968"/>
                  <a:pt x="3864361" y="551655"/>
                  <a:pt x="3839976" y="551655"/>
                </a:cubicBezTo>
                <a:lnTo>
                  <a:pt x="91944" y="551655"/>
                </a:lnTo>
                <a:cubicBezTo>
                  <a:pt x="67559" y="551655"/>
                  <a:pt x="44173" y="541968"/>
                  <a:pt x="26930" y="524725"/>
                </a:cubicBezTo>
                <a:cubicBezTo>
                  <a:pt x="9687" y="507482"/>
                  <a:pt x="0" y="484096"/>
                  <a:pt x="0" y="459711"/>
                </a:cubicBezTo>
                <a:lnTo>
                  <a:pt x="0" y="91944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560" tIns="114560" rIns="114560" bIns="114560" numCol="1" spcCol="1270" anchor="ctr" anchorCtr="0">
            <a:noAutofit/>
          </a:bodyPr>
          <a:lstStyle/>
          <a:p>
            <a:pPr lvl="0" algn="ctr" defTabSz="1022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300" kern="1200" dirty="0" smtClean="0">
                <a:cs typeface="B Zar" pitchFamily="2" charset="-78"/>
              </a:rPr>
              <a:t>عمدۀ درآمد از شکاف نرخ بهره  </a:t>
            </a:r>
            <a:endParaRPr lang="en-US" sz="2300" kern="1200" dirty="0">
              <a:cs typeface="B Zar" pitchFamily="2" charset="-78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531024" y="5163345"/>
            <a:ext cx="3931920" cy="551655"/>
          </a:xfrm>
          <a:custGeom>
            <a:avLst/>
            <a:gdLst>
              <a:gd name="connsiteX0" fmla="*/ 0 w 3931920"/>
              <a:gd name="connsiteY0" fmla="*/ 91944 h 551655"/>
              <a:gd name="connsiteX1" fmla="*/ 26930 w 3931920"/>
              <a:gd name="connsiteY1" fmla="*/ 26930 h 551655"/>
              <a:gd name="connsiteX2" fmla="*/ 91944 w 3931920"/>
              <a:gd name="connsiteY2" fmla="*/ 0 h 551655"/>
              <a:gd name="connsiteX3" fmla="*/ 3839976 w 3931920"/>
              <a:gd name="connsiteY3" fmla="*/ 0 h 551655"/>
              <a:gd name="connsiteX4" fmla="*/ 3904990 w 3931920"/>
              <a:gd name="connsiteY4" fmla="*/ 26930 h 551655"/>
              <a:gd name="connsiteX5" fmla="*/ 3931920 w 3931920"/>
              <a:gd name="connsiteY5" fmla="*/ 91944 h 551655"/>
              <a:gd name="connsiteX6" fmla="*/ 3931920 w 3931920"/>
              <a:gd name="connsiteY6" fmla="*/ 459711 h 551655"/>
              <a:gd name="connsiteX7" fmla="*/ 3904990 w 3931920"/>
              <a:gd name="connsiteY7" fmla="*/ 524725 h 551655"/>
              <a:gd name="connsiteX8" fmla="*/ 3839976 w 3931920"/>
              <a:gd name="connsiteY8" fmla="*/ 551655 h 551655"/>
              <a:gd name="connsiteX9" fmla="*/ 91944 w 3931920"/>
              <a:gd name="connsiteY9" fmla="*/ 551655 h 551655"/>
              <a:gd name="connsiteX10" fmla="*/ 26930 w 3931920"/>
              <a:gd name="connsiteY10" fmla="*/ 524725 h 551655"/>
              <a:gd name="connsiteX11" fmla="*/ 0 w 3931920"/>
              <a:gd name="connsiteY11" fmla="*/ 459711 h 551655"/>
              <a:gd name="connsiteX12" fmla="*/ 0 w 3931920"/>
              <a:gd name="connsiteY12" fmla="*/ 91944 h 551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1920" h="551655">
                <a:moveTo>
                  <a:pt x="0" y="91944"/>
                </a:moveTo>
                <a:cubicBezTo>
                  <a:pt x="0" y="67559"/>
                  <a:pt x="9687" y="44173"/>
                  <a:pt x="26930" y="26930"/>
                </a:cubicBezTo>
                <a:cubicBezTo>
                  <a:pt x="44173" y="9687"/>
                  <a:pt x="67559" y="0"/>
                  <a:pt x="91944" y="0"/>
                </a:cubicBezTo>
                <a:lnTo>
                  <a:pt x="3839976" y="0"/>
                </a:lnTo>
                <a:cubicBezTo>
                  <a:pt x="3864361" y="0"/>
                  <a:pt x="3887747" y="9687"/>
                  <a:pt x="3904990" y="26930"/>
                </a:cubicBezTo>
                <a:cubicBezTo>
                  <a:pt x="3922233" y="44173"/>
                  <a:pt x="3931920" y="67559"/>
                  <a:pt x="3931920" y="91944"/>
                </a:cubicBezTo>
                <a:lnTo>
                  <a:pt x="3931920" y="459711"/>
                </a:lnTo>
                <a:cubicBezTo>
                  <a:pt x="3931920" y="484096"/>
                  <a:pt x="3922233" y="507482"/>
                  <a:pt x="3904990" y="524725"/>
                </a:cubicBezTo>
                <a:cubicBezTo>
                  <a:pt x="3887747" y="541968"/>
                  <a:pt x="3864361" y="551655"/>
                  <a:pt x="3839976" y="551655"/>
                </a:cubicBezTo>
                <a:lnTo>
                  <a:pt x="91944" y="551655"/>
                </a:lnTo>
                <a:cubicBezTo>
                  <a:pt x="67559" y="551655"/>
                  <a:pt x="44173" y="541968"/>
                  <a:pt x="26930" y="524725"/>
                </a:cubicBezTo>
                <a:cubicBezTo>
                  <a:pt x="9687" y="507482"/>
                  <a:pt x="0" y="484096"/>
                  <a:pt x="0" y="459711"/>
                </a:cubicBezTo>
                <a:lnTo>
                  <a:pt x="0" y="91944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560" tIns="114560" rIns="114560" bIns="114560" numCol="1" spcCol="1270" anchor="ctr" anchorCtr="0">
            <a:noAutofit/>
          </a:bodyPr>
          <a:lstStyle/>
          <a:p>
            <a:pPr lvl="0" algn="ctr" defTabSz="1022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300" kern="1200" dirty="0" smtClean="0">
                <a:cs typeface="B Zar" pitchFamily="2" charset="-78"/>
              </a:rPr>
              <a:t>تحت نظارت شدیدتر</a:t>
            </a:r>
            <a:endParaRPr lang="fa-IR" sz="2300" kern="1200" dirty="0">
              <a:cs typeface="B Zar" pitchFamily="2" charset="-7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575969" y="2757487"/>
            <a:ext cx="3931920" cy="527670"/>
          </a:xfrm>
          <a:custGeom>
            <a:avLst/>
            <a:gdLst>
              <a:gd name="connsiteX0" fmla="*/ 0 w 3931920"/>
              <a:gd name="connsiteY0" fmla="*/ 87947 h 527670"/>
              <a:gd name="connsiteX1" fmla="*/ 25759 w 3931920"/>
              <a:gd name="connsiteY1" fmla="*/ 25759 h 527670"/>
              <a:gd name="connsiteX2" fmla="*/ 87947 w 3931920"/>
              <a:gd name="connsiteY2" fmla="*/ 0 h 527670"/>
              <a:gd name="connsiteX3" fmla="*/ 3843973 w 3931920"/>
              <a:gd name="connsiteY3" fmla="*/ 0 h 527670"/>
              <a:gd name="connsiteX4" fmla="*/ 3906161 w 3931920"/>
              <a:gd name="connsiteY4" fmla="*/ 25759 h 527670"/>
              <a:gd name="connsiteX5" fmla="*/ 3931920 w 3931920"/>
              <a:gd name="connsiteY5" fmla="*/ 87947 h 527670"/>
              <a:gd name="connsiteX6" fmla="*/ 3931920 w 3931920"/>
              <a:gd name="connsiteY6" fmla="*/ 439723 h 527670"/>
              <a:gd name="connsiteX7" fmla="*/ 3906161 w 3931920"/>
              <a:gd name="connsiteY7" fmla="*/ 501911 h 527670"/>
              <a:gd name="connsiteX8" fmla="*/ 3843973 w 3931920"/>
              <a:gd name="connsiteY8" fmla="*/ 527670 h 527670"/>
              <a:gd name="connsiteX9" fmla="*/ 87947 w 3931920"/>
              <a:gd name="connsiteY9" fmla="*/ 527670 h 527670"/>
              <a:gd name="connsiteX10" fmla="*/ 25759 w 3931920"/>
              <a:gd name="connsiteY10" fmla="*/ 501911 h 527670"/>
              <a:gd name="connsiteX11" fmla="*/ 0 w 3931920"/>
              <a:gd name="connsiteY11" fmla="*/ 439723 h 527670"/>
              <a:gd name="connsiteX12" fmla="*/ 0 w 3931920"/>
              <a:gd name="connsiteY12" fmla="*/ 87947 h 52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1920" h="527670">
                <a:moveTo>
                  <a:pt x="0" y="87947"/>
                </a:moveTo>
                <a:cubicBezTo>
                  <a:pt x="0" y="64622"/>
                  <a:pt x="9266" y="42252"/>
                  <a:pt x="25759" y="25759"/>
                </a:cubicBezTo>
                <a:cubicBezTo>
                  <a:pt x="42252" y="9266"/>
                  <a:pt x="64622" y="0"/>
                  <a:pt x="87947" y="0"/>
                </a:cubicBezTo>
                <a:lnTo>
                  <a:pt x="3843973" y="0"/>
                </a:lnTo>
                <a:cubicBezTo>
                  <a:pt x="3867298" y="0"/>
                  <a:pt x="3889668" y="9266"/>
                  <a:pt x="3906161" y="25759"/>
                </a:cubicBezTo>
                <a:cubicBezTo>
                  <a:pt x="3922654" y="42252"/>
                  <a:pt x="3931920" y="64622"/>
                  <a:pt x="3931920" y="87947"/>
                </a:cubicBezTo>
                <a:lnTo>
                  <a:pt x="3931920" y="439723"/>
                </a:lnTo>
                <a:cubicBezTo>
                  <a:pt x="3931920" y="463048"/>
                  <a:pt x="3922654" y="485418"/>
                  <a:pt x="3906161" y="501911"/>
                </a:cubicBezTo>
                <a:cubicBezTo>
                  <a:pt x="3889668" y="518404"/>
                  <a:pt x="3867298" y="527670"/>
                  <a:pt x="3843973" y="527670"/>
                </a:cubicBezTo>
                <a:lnTo>
                  <a:pt x="87947" y="527670"/>
                </a:lnTo>
                <a:cubicBezTo>
                  <a:pt x="64622" y="527670"/>
                  <a:pt x="42252" y="518404"/>
                  <a:pt x="25759" y="501911"/>
                </a:cubicBezTo>
                <a:cubicBezTo>
                  <a:pt x="9266" y="485418"/>
                  <a:pt x="0" y="463048"/>
                  <a:pt x="0" y="439723"/>
                </a:cubicBezTo>
                <a:lnTo>
                  <a:pt x="0" y="8794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9579" tIns="109579" rIns="109579" bIns="109579" numCol="1" spcCol="1270" anchor="ctr" anchorCtr="0">
            <a:noAutofit/>
          </a:bodyPr>
          <a:lstStyle/>
          <a:p>
            <a:pPr lvl="0" algn="ctr" defTabSz="9779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200" kern="1200" dirty="0" smtClean="0">
                <a:cs typeface="B Zar" pitchFamily="2" charset="-78"/>
              </a:rPr>
              <a:t>غیرسپرده‌پذیر</a:t>
            </a:r>
            <a:endParaRPr lang="fa-IR" sz="2200" kern="1200" dirty="0">
              <a:cs typeface="B Zar" pitchFamily="2" charset="-7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4575969" y="3348517"/>
            <a:ext cx="3931920" cy="527670"/>
          </a:xfrm>
          <a:custGeom>
            <a:avLst/>
            <a:gdLst>
              <a:gd name="connsiteX0" fmla="*/ 0 w 3931920"/>
              <a:gd name="connsiteY0" fmla="*/ 87947 h 527670"/>
              <a:gd name="connsiteX1" fmla="*/ 25759 w 3931920"/>
              <a:gd name="connsiteY1" fmla="*/ 25759 h 527670"/>
              <a:gd name="connsiteX2" fmla="*/ 87947 w 3931920"/>
              <a:gd name="connsiteY2" fmla="*/ 0 h 527670"/>
              <a:gd name="connsiteX3" fmla="*/ 3843973 w 3931920"/>
              <a:gd name="connsiteY3" fmla="*/ 0 h 527670"/>
              <a:gd name="connsiteX4" fmla="*/ 3906161 w 3931920"/>
              <a:gd name="connsiteY4" fmla="*/ 25759 h 527670"/>
              <a:gd name="connsiteX5" fmla="*/ 3931920 w 3931920"/>
              <a:gd name="connsiteY5" fmla="*/ 87947 h 527670"/>
              <a:gd name="connsiteX6" fmla="*/ 3931920 w 3931920"/>
              <a:gd name="connsiteY6" fmla="*/ 439723 h 527670"/>
              <a:gd name="connsiteX7" fmla="*/ 3906161 w 3931920"/>
              <a:gd name="connsiteY7" fmla="*/ 501911 h 527670"/>
              <a:gd name="connsiteX8" fmla="*/ 3843973 w 3931920"/>
              <a:gd name="connsiteY8" fmla="*/ 527670 h 527670"/>
              <a:gd name="connsiteX9" fmla="*/ 87947 w 3931920"/>
              <a:gd name="connsiteY9" fmla="*/ 527670 h 527670"/>
              <a:gd name="connsiteX10" fmla="*/ 25759 w 3931920"/>
              <a:gd name="connsiteY10" fmla="*/ 501911 h 527670"/>
              <a:gd name="connsiteX11" fmla="*/ 0 w 3931920"/>
              <a:gd name="connsiteY11" fmla="*/ 439723 h 527670"/>
              <a:gd name="connsiteX12" fmla="*/ 0 w 3931920"/>
              <a:gd name="connsiteY12" fmla="*/ 87947 h 52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1920" h="527670">
                <a:moveTo>
                  <a:pt x="0" y="87947"/>
                </a:moveTo>
                <a:cubicBezTo>
                  <a:pt x="0" y="64622"/>
                  <a:pt x="9266" y="42252"/>
                  <a:pt x="25759" y="25759"/>
                </a:cubicBezTo>
                <a:cubicBezTo>
                  <a:pt x="42252" y="9266"/>
                  <a:pt x="64622" y="0"/>
                  <a:pt x="87947" y="0"/>
                </a:cubicBezTo>
                <a:lnTo>
                  <a:pt x="3843973" y="0"/>
                </a:lnTo>
                <a:cubicBezTo>
                  <a:pt x="3867298" y="0"/>
                  <a:pt x="3889668" y="9266"/>
                  <a:pt x="3906161" y="25759"/>
                </a:cubicBezTo>
                <a:cubicBezTo>
                  <a:pt x="3922654" y="42252"/>
                  <a:pt x="3931920" y="64622"/>
                  <a:pt x="3931920" y="87947"/>
                </a:cubicBezTo>
                <a:lnTo>
                  <a:pt x="3931920" y="439723"/>
                </a:lnTo>
                <a:cubicBezTo>
                  <a:pt x="3931920" y="463048"/>
                  <a:pt x="3922654" y="485418"/>
                  <a:pt x="3906161" y="501911"/>
                </a:cubicBezTo>
                <a:cubicBezTo>
                  <a:pt x="3889668" y="518404"/>
                  <a:pt x="3867298" y="527670"/>
                  <a:pt x="3843973" y="527670"/>
                </a:cubicBezTo>
                <a:lnTo>
                  <a:pt x="87947" y="527670"/>
                </a:lnTo>
                <a:cubicBezTo>
                  <a:pt x="64622" y="527670"/>
                  <a:pt x="42252" y="518404"/>
                  <a:pt x="25759" y="501911"/>
                </a:cubicBezTo>
                <a:cubicBezTo>
                  <a:pt x="9266" y="485418"/>
                  <a:pt x="0" y="463048"/>
                  <a:pt x="0" y="439723"/>
                </a:cubicBezTo>
                <a:lnTo>
                  <a:pt x="0" y="8794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9579" tIns="109579" rIns="109579" bIns="109579" numCol="1" spcCol="1270" anchor="ctr" anchorCtr="0">
            <a:noAutofit/>
          </a:bodyPr>
          <a:lstStyle/>
          <a:p>
            <a:pPr lvl="0" algn="ctr" defTabSz="9779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200" kern="1200" dirty="0" smtClean="0">
                <a:cs typeface="B Zar" pitchFamily="2" charset="-78"/>
              </a:rPr>
              <a:t>تأمین مالی شرکت‌ها</a:t>
            </a:r>
            <a:endParaRPr lang="fa-IR" sz="2200" kern="1200" dirty="0">
              <a:cs typeface="B Zar" pitchFamily="2" charset="-7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4575969" y="3939548"/>
            <a:ext cx="3931920" cy="527670"/>
          </a:xfrm>
          <a:custGeom>
            <a:avLst/>
            <a:gdLst>
              <a:gd name="connsiteX0" fmla="*/ 0 w 3931920"/>
              <a:gd name="connsiteY0" fmla="*/ 87947 h 527670"/>
              <a:gd name="connsiteX1" fmla="*/ 25759 w 3931920"/>
              <a:gd name="connsiteY1" fmla="*/ 25759 h 527670"/>
              <a:gd name="connsiteX2" fmla="*/ 87947 w 3931920"/>
              <a:gd name="connsiteY2" fmla="*/ 0 h 527670"/>
              <a:gd name="connsiteX3" fmla="*/ 3843973 w 3931920"/>
              <a:gd name="connsiteY3" fmla="*/ 0 h 527670"/>
              <a:gd name="connsiteX4" fmla="*/ 3906161 w 3931920"/>
              <a:gd name="connsiteY4" fmla="*/ 25759 h 527670"/>
              <a:gd name="connsiteX5" fmla="*/ 3931920 w 3931920"/>
              <a:gd name="connsiteY5" fmla="*/ 87947 h 527670"/>
              <a:gd name="connsiteX6" fmla="*/ 3931920 w 3931920"/>
              <a:gd name="connsiteY6" fmla="*/ 439723 h 527670"/>
              <a:gd name="connsiteX7" fmla="*/ 3906161 w 3931920"/>
              <a:gd name="connsiteY7" fmla="*/ 501911 h 527670"/>
              <a:gd name="connsiteX8" fmla="*/ 3843973 w 3931920"/>
              <a:gd name="connsiteY8" fmla="*/ 527670 h 527670"/>
              <a:gd name="connsiteX9" fmla="*/ 87947 w 3931920"/>
              <a:gd name="connsiteY9" fmla="*/ 527670 h 527670"/>
              <a:gd name="connsiteX10" fmla="*/ 25759 w 3931920"/>
              <a:gd name="connsiteY10" fmla="*/ 501911 h 527670"/>
              <a:gd name="connsiteX11" fmla="*/ 0 w 3931920"/>
              <a:gd name="connsiteY11" fmla="*/ 439723 h 527670"/>
              <a:gd name="connsiteX12" fmla="*/ 0 w 3931920"/>
              <a:gd name="connsiteY12" fmla="*/ 87947 h 52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1920" h="527670">
                <a:moveTo>
                  <a:pt x="0" y="87947"/>
                </a:moveTo>
                <a:cubicBezTo>
                  <a:pt x="0" y="64622"/>
                  <a:pt x="9266" y="42252"/>
                  <a:pt x="25759" y="25759"/>
                </a:cubicBezTo>
                <a:cubicBezTo>
                  <a:pt x="42252" y="9266"/>
                  <a:pt x="64622" y="0"/>
                  <a:pt x="87947" y="0"/>
                </a:cubicBezTo>
                <a:lnTo>
                  <a:pt x="3843973" y="0"/>
                </a:lnTo>
                <a:cubicBezTo>
                  <a:pt x="3867298" y="0"/>
                  <a:pt x="3889668" y="9266"/>
                  <a:pt x="3906161" y="25759"/>
                </a:cubicBezTo>
                <a:cubicBezTo>
                  <a:pt x="3922654" y="42252"/>
                  <a:pt x="3931920" y="64622"/>
                  <a:pt x="3931920" y="87947"/>
                </a:cubicBezTo>
                <a:lnTo>
                  <a:pt x="3931920" y="439723"/>
                </a:lnTo>
                <a:cubicBezTo>
                  <a:pt x="3931920" y="463048"/>
                  <a:pt x="3922654" y="485418"/>
                  <a:pt x="3906161" y="501911"/>
                </a:cubicBezTo>
                <a:cubicBezTo>
                  <a:pt x="3889668" y="518404"/>
                  <a:pt x="3867298" y="527670"/>
                  <a:pt x="3843973" y="527670"/>
                </a:cubicBezTo>
                <a:lnTo>
                  <a:pt x="87947" y="527670"/>
                </a:lnTo>
                <a:cubicBezTo>
                  <a:pt x="64622" y="527670"/>
                  <a:pt x="42252" y="518404"/>
                  <a:pt x="25759" y="501911"/>
                </a:cubicBezTo>
                <a:cubicBezTo>
                  <a:pt x="9266" y="485418"/>
                  <a:pt x="0" y="463048"/>
                  <a:pt x="0" y="439723"/>
                </a:cubicBezTo>
                <a:lnTo>
                  <a:pt x="0" y="8794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9579" tIns="109579" rIns="109579" bIns="109579" numCol="1" spcCol="1270" anchor="ctr" anchorCtr="0">
            <a:noAutofit/>
          </a:bodyPr>
          <a:lstStyle/>
          <a:p>
            <a:pPr lvl="0" algn="ctr" defTabSz="9779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200" kern="1200" dirty="0" smtClean="0">
                <a:cs typeface="B Zar" pitchFamily="2" charset="-78"/>
              </a:rPr>
              <a:t>عمدۀ فعالیت‌ها در بازار سرمایه</a:t>
            </a:r>
            <a:endParaRPr lang="fa-IR" sz="2200" kern="1200" dirty="0">
              <a:cs typeface="B Zar" pitchFamily="2" charset="-78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4575969" y="4530578"/>
            <a:ext cx="3931920" cy="527670"/>
          </a:xfrm>
          <a:custGeom>
            <a:avLst/>
            <a:gdLst>
              <a:gd name="connsiteX0" fmla="*/ 0 w 3931920"/>
              <a:gd name="connsiteY0" fmla="*/ 87947 h 527670"/>
              <a:gd name="connsiteX1" fmla="*/ 25759 w 3931920"/>
              <a:gd name="connsiteY1" fmla="*/ 25759 h 527670"/>
              <a:gd name="connsiteX2" fmla="*/ 87947 w 3931920"/>
              <a:gd name="connsiteY2" fmla="*/ 0 h 527670"/>
              <a:gd name="connsiteX3" fmla="*/ 3843973 w 3931920"/>
              <a:gd name="connsiteY3" fmla="*/ 0 h 527670"/>
              <a:gd name="connsiteX4" fmla="*/ 3906161 w 3931920"/>
              <a:gd name="connsiteY4" fmla="*/ 25759 h 527670"/>
              <a:gd name="connsiteX5" fmla="*/ 3931920 w 3931920"/>
              <a:gd name="connsiteY5" fmla="*/ 87947 h 527670"/>
              <a:gd name="connsiteX6" fmla="*/ 3931920 w 3931920"/>
              <a:gd name="connsiteY6" fmla="*/ 439723 h 527670"/>
              <a:gd name="connsiteX7" fmla="*/ 3906161 w 3931920"/>
              <a:gd name="connsiteY7" fmla="*/ 501911 h 527670"/>
              <a:gd name="connsiteX8" fmla="*/ 3843973 w 3931920"/>
              <a:gd name="connsiteY8" fmla="*/ 527670 h 527670"/>
              <a:gd name="connsiteX9" fmla="*/ 87947 w 3931920"/>
              <a:gd name="connsiteY9" fmla="*/ 527670 h 527670"/>
              <a:gd name="connsiteX10" fmla="*/ 25759 w 3931920"/>
              <a:gd name="connsiteY10" fmla="*/ 501911 h 527670"/>
              <a:gd name="connsiteX11" fmla="*/ 0 w 3931920"/>
              <a:gd name="connsiteY11" fmla="*/ 439723 h 527670"/>
              <a:gd name="connsiteX12" fmla="*/ 0 w 3931920"/>
              <a:gd name="connsiteY12" fmla="*/ 87947 h 52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1920" h="527670">
                <a:moveTo>
                  <a:pt x="0" y="87947"/>
                </a:moveTo>
                <a:cubicBezTo>
                  <a:pt x="0" y="64622"/>
                  <a:pt x="9266" y="42252"/>
                  <a:pt x="25759" y="25759"/>
                </a:cubicBezTo>
                <a:cubicBezTo>
                  <a:pt x="42252" y="9266"/>
                  <a:pt x="64622" y="0"/>
                  <a:pt x="87947" y="0"/>
                </a:cubicBezTo>
                <a:lnTo>
                  <a:pt x="3843973" y="0"/>
                </a:lnTo>
                <a:cubicBezTo>
                  <a:pt x="3867298" y="0"/>
                  <a:pt x="3889668" y="9266"/>
                  <a:pt x="3906161" y="25759"/>
                </a:cubicBezTo>
                <a:cubicBezTo>
                  <a:pt x="3922654" y="42252"/>
                  <a:pt x="3931920" y="64622"/>
                  <a:pt x="3931920" y="87947"/>
                </a:cubicBezTo>
                <a:lnTo>
                  <a:pt x="3931920" y="439723"/>
                </a:lnTo>
                <a:cubicBezTo>
                  <a:pt x="3931920" y="463048"/>
                  <a:pt x="3922654" y="485418"/>
                  <a:pt x="3906161" y="501911"/>
                </a:cubicBezTo>
                <a:cubicBezTo>
                  <a:pt x="3889668" y="518404"/>
                  <a:pt x="3867298" y="527670"/>
                  <a:pt x="3843973" y="527670"/>
                </a:cubicBezTo>
                <a:lnTo>
                  <a:pt x="87947" y="527670"/>
                </a:lnTo>
                <a:cubicBezTo>
                  <a:pt x="64622" y="527670"/>
                  <a:pt x="42252" y="518404"/>
                  <a:pt x="25759" y="501911"/>
                </a:cubicBezTo>
                <a:cubicBezTo>
                  <a:pt x="9266" y="485418"/>
                  <a:pt x="0" y="463048"/>
                  <a:pt x="0" y="439723"/>
                </a:cubicBezTo>
                <a:lnTo>
                  <a:pt x="0" y="8794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9579" tIns="109579" rIns="109579" bIns="109579" numCol="1" spcCol="1270" anchor="ctr" anchorCtr="0">
            <a:noAutofit/>
          </a:bodyPr>
          <a:lstStyle/>
          <a:p>
            <a:pPr lvl="0" algn="ctr" defTabSz="9779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200" kern="1200" dirty="0" smtClean="0">
                <a:cs typeface="B Zar" pitchFamily="2" charset="-78"/>
              </a:rPr>
              <a:t>عمدۀ درآمد از کارمزد مشاوره‌ها</a:t>
            </a:r>
            <a:endParaRPr lang="en-US" sz="2200" kern="1200" dirty="0">
              <a:cs typeface="B Zar" pitchFamily="2" charset="-78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4575969" y="5121608"/>
            <a:ext cx="3931920" cy="527670"/>
          </a:xfrm>
          <a:custGeom>
            <a:avLst/>
            <a:gdLst>
              <a:gd name="connsiteX0" fmla="*/ 0 w 3931920"/>
              <a:gd name="connsiteY0" fmla="*/ 87947 h 527670"/>
              <a:gd name="connsiteX1" fmla="*/ 25759 w 3931920"/>
              <a:gd name="connsiteY1" fmla="*/ 25759 h 527670"/>
              <a:gd name="connsiteX2" fmla="*/ 87947 w 3931920"/>
              <a:gd name="connsiteY2" fmla="*/ 0 h 527670"/>
              <a:gd name="connsiteX3" fmla="*/ 3843973 w 3931920"/>
              <a:gd name="connsiteY3" fmla="*/ 0 h 527670"/>
              <a:gd name="connsiteX4" fmla="*/ 3906161 w 3931920"/>
              <a:gd name="connsiteY4" fmla="*/ 25759 h 527670"/>
              <a:gd name="connsiteX5" fmla="*/ 3931920 w 3931920"/>
              <a:gd name="connsiteY5" fmla="*/ 87947 h 527670"/>
              <a:gd name="connsiteX6" fmla="*/ 3931920 w 3931920"/>
              <a:gd name="connsiteY6" fmla="*/ 439723 h 527670"/>
              <a:gd name="connsiteX7" fmla="*/ 3906161 w 3931920"/>
              <a:gd name="connsiteY7" fmla="*/ 501911 h 527670"/>
              <a:gd name="connsiteX8" fmla="*/ 3843973 w 3931920"/>
              <a:gd name="connsiteY8" fmla="*/ 527670 h 527670"/>
              <a:gd name="connsiteX9" fmla="*/ 87947 w 3931920"/>
              <a:gd name="connsiteY9" fmla="*/ 527670 h 527670"/>
              <a:gd name="connsiteX10" fmla="*/ 25759 w 3931920"/>
              <a:gd name="connsiteY10" fmla="*/ 501911 h 527670"/>
              <a:gd name="connsiteX11" fmla="*/ 0 w 3931920"/>
              <a:gd name="connsiteY11" fmla="*/ 439723 h 527670"/>
              <a:gd name="connsiteX12" fmla="*/ 0 w 3931920"/>
              <a:gd name="connsiteY12" fmla="*/ 87947 h 52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1920" h="527670">
                <a:moveTo>
                  <a:pt x="0" y="87947"/>
                </a:moveTo>
                <a:cubicBezTo>
                  <a:pt x="0" y="64622"/>
                  <a:pt x="9266" y="42252"/>
                  <a:pt x="25759" y="25759"/>
                </a:cubicBezTo>
                <a:cubicBezTo>
                  <a:pt x="42252" y="9266"/>
                  <a:pt x="64622" y="0"/>
                  <a:pt x="87947" y="0"/>
                </a:cubicBezTo>
                <a:lnTo>
                  <a:pt x="3843973" y="0"/>
                </a:lnTo>
                <a:cubicBezTo>
                  <a:pt x="3867298" y="0"/>
                  <a:pt x="3889668" y="9266"/>
                  <a:pt x="3906161" y="25759"/>
                </a:cubicBezTo>
                <a:cubicBezTo>
                  <a:pt x="3922654" y="42252"/>
                  <a:pt x="3931920" y="64622"/>
                  <a:pt x="3931920" y="87947"/>
                </a:cubicBezTo>
                <a:lnTo>
                  <a:pt x="3931920" y="439723"/>
                </a:lnTo>
                <a:cubicBezTo>
                  <a:pt x="3931920" y="463048"/>
                  <a:pt x="3922654" y="485418"/>
                  <a:pt x="3906161" y="501911"/>
                </a:cubicBezTo>
                <a:cubicBezTo>
                  <a:pt x="3889668" y="518404"/>
                  <a:pt x="3867298" y="527670"/>
                  <a:pt x="3843973" y="527670"/>
                </a:cubicBezTo>
                <a:lnTo>
                  <a:pt x="87947" y="527670"/>
                </a:lnTo>
                <a:cubicBezTo>
                  <a:pt x="64622" y="527670"/>
                  <a:pt x="42252" y="518404"/>
                  <a:pt x="25759" y="501911"/>
                </a:cubicBezTo>
                <a:cubicBezTo>
                  <a:pt x="9266" y="485418"/>
                  <a:pt x="0" y="463048"/>
                  <a:pt x="0" y="439723"/>
                </a:cubicBezTo>
                <a:lnTo>
                  <a:pt x="0" y="8794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9579" tIns="109579" rIns="109579" bIns="109579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300" dirty="0" smtClean="0">
                <a:cs typeface="B Zar" pitchFamily="2" charset="-78"/>
              </a:rPr>
              <a:t>تحت نظارت ضعیف‌تر</a:t>
            </a:r>
            <a:endParaRPr lang="en-US" sz="2300" dirty="0" smtClean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000"/>
                            </p:stCondLst>
                            <p:childTnLst>
                              <p:par>
                                <p:cTn id="8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بازیگران سیستم مالی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Curved Down Arrow 5"/>
          <p:cNvSpPr/>
          <p:nvPr/>
        </p:nvSpPr>
        <p:spPr>
          <a:xfrm flipH="1">
            <a:off x="4724400" y="1905000"/>
            <a:ext cx="3276600" cy="990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Down Arrow 7"/>
          <p:cNvSpPr/>
          <p:nvPr/>
        </p:nvSpPr>
        <p:spPr>
          <a:xfrm flipH="1">
            <a:off x="1143000" y="1905000"/>
            <a:ext cx="3276600" cy="990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P spid="8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a-IR" sz="3600" dirty="0" smtClean="0">
                <a:solidFill>
                  <a:schemeClr val="accent1"/>
                </a:solidFill>
                <a:latin typeface="+mj-lt"/>
                <a:ea typeface="+mj-ea"/>
              </a:rPr>
              <a:t>انواع مدل‌های شرکت‌های تأمین سرمایه </a:t>
            </a:r>
            <a:endParaRPr lang="fa-IR" sz="3600" dirty="0">
              <a:solidFill>
                <a:schemeClr val="accent1"/>
              </a:solidFill>
              <a:latin typeface="+mj-lt"/>
              <a:ea typeface="+mj-e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2920" y="1972320"/>
            <a:ext cx="8183880" cy="730800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912114" y="1544279"/>
            <a:ext cx="5728716" cy="856080"/>
          </a:xfrm>
          <a:custGeom>
            <a:avLst/>
            <a:gdLst>
              <a:gd name="connsiteX0" fmla="*/ 0 w 5728716"/>
              <a:gd name="connsiteY0" fmla="*/ 142683 h 856080"/>
              <a:gd name="connsiteX1" fmla="*/ 41791 w 5728716"/>
              <a:gd name="connsiteY1" fmla="*/ 41791 h 856080"/>
              <a:gd name="connsiteX2" fmla="*/ 142683 w 5728716"/>
              <a:gd name="connsiteY2" fmla="*/ 0 h 856080"/>
              <a:gd name="connsiteX3" fmla="*/ 5586033 w 5728716"/>
              <a:gd name="connsiteY3" fmla="*/ 0 h 856080"/>
              <a:gd name="connsiteX4" fmla="*/ 5686925 w 5728716"/>
              <a:gd name="connsiteY4" fmla="*/ 41791 h 856080"/>
              <a:gd name="connsiteX5" fmla="*/ 5728716 w 5728716"/>
              <a:gd name="connsiteY5" fmla="*/ 142683 h 856080"/>
              <a:gd name="connsiteX6" fmla="*/ 5728716 w 5728716"/>
              <a:gd name="connsiteY6" fmla="*/ 713397 h 856080"/>
              <a:gd name="connsiteX7" fmla="*/ 5686925 w 5728716"/>
              <a:gd name="connsiteY7" fmla="*/ 814289 h 856080"/>
              <a:gd name="connsiteX8" fmla="*/ 5586033 w 5728716"/>
              <a:gd name="connsiteY8" fmla="*/ 856080 h 856080"/>
              <a:gd name="connsiteX9" fmla="*/ 142683 w 5728716"/>
              <a:gd name="connsiteY9" fmla="*/ 856080 h 856080"/>
              <a:gd name="connsiteX10" fmla="*/ 41791 w 5728716"/>
              <a:gd name="connsiteY10" fmla="*/ 814289 h 856080"/>
              <a:gd name="connsiteX11" fmla="*/ 0 w 5728716"/>
              <a:gd name="connsiteY11" fmla="*/ 713397 h 856080"/>
              <a:gd name="connsiteX12" fmla="*/ 0 w 5728716"/>
              <a:gd name="connsiteY12" fmla="*/ 142683 h 8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716" h="856080">
                <a:moveTo>
                  <a:pt x="0" y="142683"/>
                </a:moveTo>
                <a:cubicBezTo>
                  <a:pt x="0" y="104841"/>
                  <a:pt x="15033" y="68549"/>
                  <a:pt x="41791" y="41791"/>
                </a:cubicBezTo>
                <a:cubicBezTo>
                  <a:pt x="68549" y="15033"/>
                  <a:pt x="104841" y="0"/>
                  <a:pt x="142683" y="0"/>
                </a:cubicBezTo>
                <a:lnTo>
                  <a:pt x="5586033" y="0"/>
                </a:lnTo>
                <a:cubicBezTo>
                  <a:pt x="5623875" y="0"/>
                  <a:pt x="5660167" y="15033"/>
                  <a:pt x="5686925" y="41791"/>
                </a:cubicBezTo>
                <a:cubicBezTo>
                  <a:pt x="5713683" y="68549"/>
                  <a:pt x="5728716" y="104841"/>
                  <a:pt x="5728716" y="142683"/>
                </a:cubicBezTo>
                <a:lnTo>
                  <a:pt x="5728716" y="713397"/>
                </a:lnTo>
                <a:cubicBezTo>
                  <a:pt x="5728716" y="751239"/>
                  <a:pt x="5713683" y="787531"/>
                  <a:pt x="5686925" y="814289"/>
                </a:cubicBezTo>
                <a:cubicBezTo>
                  <a:pt x="5660167" y="841047"/>
                  <a:pt x="5623875" y="856080"/>
                  <a:pt x="5586033" y="856080"/>
                </a:cubicBezTo>
                <a:lnTo>
                  <a:pt x="142683" y="856080"/>
                </a:lnTo>
                <a:cubicBezTo>
                  <a:pt x="104841" y="856080"/>
                  <a:pt x="68549" y="841047"/>
                  <a:pt x="41791" y="814289"/>
                </a:cubicBezTo>
                <a:cubicBezTo>
                  <a:pt x="15033" y="787531"/>
                  <a:pt x="0" y="751239"/>
                  <a:pt x="0" y="713397"/>
                </a:cubicBezTo>
                <a:lnTo>
                  <a:pt x="0" y="142683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8322" tIns="41790" rIns="258322" bIns="41790" numCol="1" spcCol="1270" anchor="ctr" anchorCtr="0">
            <a:noAutofit/>
          </a:bodyPr>
          <a:lstStyle/>
          <a:p>
            <a:pPr lvl="0" algn="ctr" defTabSz="1289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900" kern="1200" dirty="0" smtClean="0">
                <a:cs typeface="B Zar" pitchFamily="2" charset="-78"/>
              </a:rPr>
              <a:t>بانک‌های همه‌جانبه (فراگير)</a:t>
            </a:r>
            <a:endParaRPr lang="en-US" sz="2900" kern="1200" dirty="0">
              <a:cs typeface="B Zar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2920" y="3287760"/>
            <a:ext cx="8183880" cy="730800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reeform 9"/>
          <p:cNvSpPr/>
          <p:nvPr/>
        </p:nvSpPr>
        <p:spPr>
          <a:xfrm>
            <a:off x="912114" y="2859720"/>
            <a:ext cx="5728716" cy="856080"/>
          </a:xfrm>
          <a:custGeom>
            <a:avLst/>
            <a:gdLst>
              <a:gd name="connsiteX0" fmla="*/ 0 w 5728716"/>
              <a:gd name="connsiteY0" fmla="*/ 142683 h 856080"/>
              <a:gd name="connsiteX1" fmla="*/ 41791 w 5728716"/>
              <a:gd name="connsiteY1" fmla="*/ 41791 h 856080"/>
              <a:gd name="connsiteX2" fmla="*/ 142683 w 5728716"/>
              <a:gd name="connsiteY2" fmla="*/ 0 h 856080"/>
              <a:gd name="connsiteX3" fmla="*/ 5586033 w 5728716"/>
              <a:gd name="connsiteY3" fmla="*/ 0 h 856080"/>
              <a:gd name="connsiteX4" fmla="*/ 5686925 w 5728716"/>
              <a:gd name="connsiteY4" fmla="*/ 41791 h 856080"/>
              <a:gd name="connsiteX5" fmla="*/ 5728716 w 5728716"/>
              <a:gd name="connsiteY5" fmla="*/ 142683 h 856080"/>
              <a:gd name="connsiteX6" fmla="*/ 5728716 w 5728716"/>
              <a:gd name="connsiteY6" fmla="*/ 713397 h 856080"/>
              <a:gd name="connsiteX7" fmla="*/ 5686925 w 5728716"/>
              <a:gd name="connsiteY7" fmla="*/ 814289 h 856080"/>
              <a:gd name="connsiteX8" fmla="*/ 5586033 w 5728716"/>
              <a:gd name="connsiteY8" fmla="*/ 856080 h 856080"/>
              <a:gd name="connsiteX9" fmla="*/ 142683 w 5728716"/>
              <a:gd name="connsiteY9" fmla="*/ 856080 h 856080"/>
              <a:gd name="connsiteX10" fmla="*/ 41791 w 5728716"/>
              <a:gd name="connsiteY10" fmla="*/ 814289 h 856080"/>
              <a:gd name="connsiteX11" fmla="*/ 0 w 5728716"/>
              <a:gd name="connsiteY11" fmla="*/ 713397 h 856080"/>
              <a:gd name="connsiteX12" fmla="*/ 0 w 5728716"/>
              <a:gd name="connsiteY12" fmla="*/ 142683 h 8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716" h="856080">
                <a:moveTo>
                  <a:pt x="0" y="142683"/>
                </a:moveTo>
                <a:cubicBezTo>
                  <a:pt x="0" y="104841"/>
                  <a:pt x="15033" y="68549"/>
                  <a:pt x="41791" y="41791"/>
                </a:cubicBezTo>
                <a:cubicBezTo>
                  <a:pt x="68549" y="15033"/>
                  <a:pt x="104841" y="0"/>
                  <a:pt x="142683" y="0"/>
                </a:cubicBezTo>
                <a:lnTo>
                  <a:pt x="5586033" y="0"/>
                </a:lnTo>
                <a:cubicBezTo>
                  <a:pt x="5623875" y="0"/>
                  <a:pt x="5660167" y="15033"/>
                  <a:pt x="5686925" y="41791"/>
                </a:cubicBezTo>
                <a:cubicBezTo>
                  <a:pt x="5713683" y="68549"/>
                  <a:pt x="5728716" y="104841"/>
                  <a:pt x="5728716" y="142683"/>
                </a:cubicBezTo>
                <a:lnTo>
                  <a:pt x="5728716" y="713397"/>
                </a:lnTo>
                <a:cubicBezTo>
                  <a:pt x="5728716" y="751239"/>
                  <a:pt x="5713683" y="787531"/>
                  <a:pt x="5686925" y="814289"/>
                </a:cubicBezTo>
                <a:cubicBezTo>
                  <a:pt x="5660167" y="841047"/>
                  <a:pt x="5623875" y="856080"/>
                  <a:pt x="5586033" y="856080"/>
                </a:cubicBezTo>
                <a:lnTo>
                  <a:pt x="142683" y="856080"/>
                </a:lnTo>
                <a:cubicBezTo>
                  <a:pt x="104841" y="856080"/>
                  <a:pt x="68549" y="841047"/>
                  <a:pt x="41791" y="814289"/>
                </a:cubicBezTo>
                <a:cubicBezTo>
                  <a:pt x="15033" y="787531"/>
                  <a:pt x="0" y="751239"/>
                  <a:pt x="0" y="713397"/>
                </a:cubicBezTo>
                <a:lnTo>
                  <a:pt x="0" y="142683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8322" tIns="41790" rIns="258322" bIns="41790" numCol="1" spcCol="1270" anchor="ctr" anchorCtr="0">
            <a:noAutofit/>
          </a:bodyPr>
          <a:lstStyle/>
          <a:p>
            <a:pPr lvl="0" algn="ctr" defTabSz="1289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900" kern="1200" dirty="0" smtClean="0">
                <a:cs typeface="B Zar" pitchFamily="2" charset="-78"/>
              </a:rPr>
              <a:t>شرکت‌های تأمین سرمایۀ مستقل</a:t>
            </a:r>
            <a:endParaRPr lang="fa-IR" sz="2900" kern="1200" dirty="0">
              <a:cs typeface="B Zar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2920" y="4603200"/>
            <a:ext cx="8183880" cy="730800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reeform 11"/>
          <p:cNvSpPr/>
          <p:nvPr/>
        </p:nvSpPr>
        <p:spPr>
          <a:xfrm>
            <a:off x="912114" y="4175159"/>
            <a:ext cx="5728716" cy="856080"/>
          </a:xfrm>
          <a:custGeom>
            <a:avLst/>
            <a:gdLst>
              <a:gd name="connsiteX0" fmla="*/ 0 w 5728716"/>
              <a:gd name="connsiteY0" fmla="*/ 142683 h 856080"/>
              <a:gd name="connsiteX1" fmla="*/ 41791 w 5728716"/>
              <a:gd name="connsiteY1" fmla="*/ 41791 h 856080"/>
              <a:gd name="connsiteX2" fmla="*/ 142683 w 5728716"/>
              <a:gd name="connsiteY2" fmla="*/ 0 h 856080"/>
              <a:gd name="connsiteX3" fmla="*/ 5586033 w 5728716"/>
              <a:gd name="connsiteY3" fmla="*/ 0 h 856080"/>
              <a:gd name="connsiteX4" fmla="*/ 5686925 w 5728716"/>
              <a:gd name="connsiteY4" fmla="*/ 41791 h 856080"/>
              <a:gd name="connsiteX5" fmla="*/ 5728716 w 5728716"/>
              <a:gd name="connsiteY5" fmla="*/ 142683 h 856080"/>
              <a:gd name="connsiteX6" fmla="*/ 5728716 w 5728716"/>
              <a:gd name="connsiteY6" fmla="*/ 713397 h 856080"/>
              <a:gd name="connsiteX7" fmla="*/ 5686925 w 5728716"/>
              <a:gd name="connsiteY7" fmla="*/ 814289 h 856080"/>
              <a:gd name="connsiteX8" fmla="*/ 5586033 w 5728716"/>
              <a:gd name="connsiteY8" fmla="*/ 856080 h 856080"/>
              <a:gd name="connsiteX9" fmla="*/ 142683 w 5728716"/>
              <a:gd name="connsiteY9" fmla="*/ 856080 h 856080"/>
              <a:gd name="connsiteX10" fmla="*/ 41791 w 5728716"/>
              <a:gd name="connsiteY10" fmla="*/ 814289 h 856080"/>
              <a:gd name="connsiteX11" fmla="*/ 0 w 5728716"/>
              <a:gd name="connsiteY11" fmla="*/ 713397 h 856080"/>
              <a:gd name="connsiteX12" fmla="*/ 0 w 5728716"/>
              <a:gd name="connsiteY12" fmla="*/ 142683 h 8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716" h="856080">
                <a:moveTo>
                  <a:pt x="0" y="142683"/>
                </a:moveTo>
                <a:cubicBezTo>
                  <a:pt x="0" y="104841"/>
                  <a:pt x="15033" y="68549"/>
                  <a:pt x="41791" y="41791"/>
                </a:cubicBezTo>
                <a:cubicBezTo>
                  <a:pt x="68549" y="15033"/>
                  <a:pt x="104841" y="0"/>
                  <a:pt x="142683" y="0"/>
                </a:cubicBezTo>
                <a:lnTo>
                  <a:pt x="5586033" y="0"/>
                </a:lnTo>
                <a:cubicBezTo>
                  <a:pt x="5623875" y="0"/>
                  <a:pt x="5660167" y="15033"/>
                  <a:pt x="5686925" y="41791"/>
                </a:cubicBezTo>
                <a:cubicBezTo>
                  <a:pt x="5713683" y="68549"/>
                  <a:pt x="5728716" y="104841"/>
                  <a:pt x="5728716" y="142683"/>
                </a:cubicBezTo>
                <a:lnTo>
                  <a:pt x="5728716" y="713397"/>
                </a:lnTo>
                <a:cubicBezTo>
                  <a:pt x="5728716" y="751239"/>
                  <a:pt x="5713683" y="787531"/>
                  <a:pt x="5686925" y="814289"/>
                </a:cubicBezTo>
                <a:cubicBezTo>
                  <a:pt x="5660167" y="841047"/>
                  <a:pt x="5623875" y="856080"/>
                  <a:pt x="5586033" y="856080"/>
                </a:cubicBezTo>
                <a:lnTo>
                  <a:pt x="142683" y="856080"/>
                </a:lnTo>
                <a:cubicBezTo>
                  <a:pt x="104841" y="856080"/>
                  <a:pt x="68549" y="841047"/>
                  <a:pt x="41791" y="814289"/>
                </a:cubicBezTo>
                <a:cubicBezTo>
                  <a:pt x="15033" y="787531"/>
                  <a:pt x="0" y="751239"/>
                  <a:pt x="0" y="713397"/>
                </a:cubicBezTo>
                <a:lnTo>
                  <a:pt x="0" y="142683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8322" tIns="41790" rIns="258322" bIns="41790" numCol="1" spcCol="1270" anchor="ctr" anchorCtr="0">
            <a:noAutofit/>
          </a:bodyPr>
          <a:lstStyle/>
          <a:p>
            <a:pPr lvl="0" algn="ctr" defTabSz="1289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900" kern="1200" dirty="0" smtClean="0">
                <a:cs typeface="B Zar" pitchFamily="2" charset="-78"/>
              </a:rPr>
              <a:t>بانک‌های هلدينگ</a:t>
            </a:r>
            <a:endParaRPr lang="en-US" sz="2900" kern="1200" dirty="0">
              <a:cs typeface="B Zar" pitchFamily="2" charset="-78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a-IR" sz="3600" dirty="0" smtClean="0">
                <a:solidFill>
                  <a:schemeClr val="accent1"/>
                </a:solidFill>
                <a:latin typeface="+mj-lt"/>
                <a:ea typeface="+mj-ea"/>
              </a:rPr>
              <a:t>چهار خدمت اصلی </a:t>
            </a:r>
            <a:endParaRPr lang="fa-IR" sz="3600" dirty="0">
              <a:solidFill>
                <a:schemeClr val="accent1"/>
              </a:solidFill>
              <a:latin typeface="+mj-lt"/>
              <a:ea typeface="+mj-ea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2920" y="1374648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a-IR" sz="3600" dirty="0">
                <a:solidFill>
                  <a:schemeClr val="accent1"/>
                </a:solidFill>
                <a:latin typeface="+mj-lt"/>
                <a:ea typeface="+mj-ea"/>
              </a:rPr>
              <a:t>اهداف افزایش سرمایه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2920" y="1527048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14BEB8-D64D-4C2C-B343-1EF5355791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E514BEB8-D64D-4C2C-B343-1EF5355791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E514BEB8-D64D-4C2C-B343-1EF5355791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EA1BBD-300D-47B5-BD8C-6D723ADF38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6DEA1BBD-300D-47B5-BD8C-6D723ADF38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6DEA1BBD-300D-47B5-BD8C-6D723ADF38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BD46DE-4684-41B7-9B97-D7651DF6D8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30BD46DE-4684-41B7-9B97-D7651DF6D8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30BD46DE-4684-41B7-9B97-D7651DF6D8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6BC5BB-88D4-4157-B202-0772A27010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A66BC5BB-88D4-4157-B202-0772A27010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A66BC5BB-88D4-4157-B202-0772A27010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5E4BFF-4572-4EB4-A356-1FCCA66BCA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595E4BFF-4572-4EB4-A356-1FCCA66BCA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595E4BFF-4572-4EB4-A356-1FCCA66BCA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6A74F4-31E2-46B9-A29E-17BE8172C5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B36A74F4-31E2-46B9-A29E-17BE8172C5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B36A74F4-31E2-46B9-A29E-17BE8172C5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038BA7-A670-403D-9E1F-02BC7F1634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54038BA7-A670-403D-9E1F-02BC7F1634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54038BA7-A670-403D-9E1F-02BC7F1634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77C576-56BF-449E-825B-0C4D1381AF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2377C576-56BF-449E-825B-0C4D1381AF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2377C576-56BF-449E-825B-0C4D1381AF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a-IR" sz="3600" dirty="0" smtClean="0">
                <a:solidFill>
                  <a:schemeClr val="accent1"/>
                </a:solidFill>
                <a:latin typeface="+mj-lt"/>
                <a:ea typeface="+mj-ea"/>
              </a:rPr>
              <a:t>ادغام و تصاحب</a:t>
            </a:r>
            <a:endParaRPr lang="fa-IR" sz="3600" dirty="0">
              <a:solidFill>
                <a:schemeClr val="accent1"/>
              </a:solidFill>
              <a:latin typeface="+mj-lt"/>
              <a:ea typeface="+mj-ea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2920" y="1679448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287B78-DE2F-4B72-AC97-2CF3B100F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graphicEl>
                                              <a:dgm id="{2A287B78-DE2F-4B72-AC97-2CF3B100F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2A287B78-DE2F-4B72-AC97-2CF3B100F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graphicEl>
                                              <a:dgm id="{2A287B78-DE2F-4B72-AC97-2CF3B100FD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5837BDA-F983-4BA6-B81D-5BA2C30FE0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C5837BDA-F983-4BA6-B81D-5BA2C30FE0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C5837BDA-F983-4BA6-B81D-5BA2C30FE0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graphicEl>
                                              <a:dgm id="{C5837BDA-F983-4BA6-B81D-5BA2C30FE0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BA10F3-6B28-4C33-97F9-63D208FD53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graphicEl>
                                              <a:dgm id="{FCBA10F3-6B28-4C33-97F9-63D208FD53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FCBA10F3-6B28-4C33-97F9-63D208FD53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graphicEl>
                                              <a:dgm id="{FCBA10F3-6B28-4C33-97F9-63D208FD53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268E95-55C4-429B-9E23-3E553B43A1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04268E95-55C4-429B-9E23-3E553B43A1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04268E95-55C4-429B-9E23-3E553B43A1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graphicEl>
                                              <a:dgm id="{04268E95-55C4-429B-9E23-3E553B43A1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90F2D3B-A6B4-4D7B-B6CD-09BDB01C62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090F2D3B-A6B4-4D7B-B6CD-09BDB01C62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090F2D3B-A6B4-4D7B-B6CD-09BDB01C62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graphicEl>
                                              <a:dgm id="{090F2D3B-A6B4-4D7B-B6CD-09BDB01C62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08E767A-0CD6-44C7-9422-F52A42FC8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D08E767A-0CD6-44C7-9422-F52A42FC8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graphicEl>
                                              <a:dgm id="{D08E767A-0CD6-44C7-9422-F52A42FC8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graphicEl>
                                              <a:dgm id="{D08E767A-0CD6-44C7-9422-F52A42FC84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424CCE-729B-46C7-BFC5-3648CAB3C7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graphicEl>
                                              <a:dgm id="{0A424CCE-729B-46C7-BFC5-3648CAB3C7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graphicEl>
                                              <a:dgm id="{0A424CCE-729B-46C7-BFC5-3648CAB3C7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graphicEl>
                                              <a:dgm id="{0A424CCE-729B-46C7-BFC5-3648CAB3C7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43E8E6-033D-4120-A850-E269F4945D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graphicEl>
                                              <a:dgm id="{CF43E8E6-033D-4120-A850-E269F4945D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graphicEl>
                                              <a:dgm id="{CF43E8E6-033D-4120-A850-E269F4945D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graphicEl>
                                              <a:dgm id="{CF43E8E6-033D-4120-A850-E269F4945D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15B602-C213-422A-8308-F844087ABA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graphicEl>
                                              <a:dgm id="{E515B602-C213-422A-8308-F844087ABA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graphicEl>
                                              <a:dgm id="{E515B602-C213-422A-8308-F844087ABA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>
                                            <p:graphicEl>
                                              <a:dgm id="{E515B602-C213-422A-8308-F844087ABA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ACA004-B886-4801-845D-66F27A9400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graphicEl>
                                              <a:dgm id="{F2ACA004-B886-4801-845D-66F27A9400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graphicEl>
                                              <a:dgm id="{F2ACA004-B886-4801-845D-66F27A9400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graphicEl>
                                              <a:dgm id="{F2ACA004-B886-4801-845D-66F27A9400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a-IR" sz="3600" dirty="0" smtClean="0">
                <a:solidFill>
                  <a:schemeClr val="accent1"/>
                </a:solidFill>
                <a:latin typeface="+mj-lt"/>
                <a:ea typeface="+mj-ea"/>
              </a:rPr>
              <a:t>فروش و معاملۀ اوراق بهادار</a:t>
            </a:r>
            <a:endParaRPr lang="fa-IR" sz="3600" dirty="0">
              <a:solidFill>
                <a:schemeClr val="accent1"/>
              </a:solidFill>
              <a:latin typeface="+mj-lt"/>
              <a:ea typeface="+mj-ea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02920" y="1527048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6810CD-58A2-472D-9E16-E402875D8E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0D6810CD-58A2-472D-9E16-E402875D8E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0D6810CD-58A2-472D-9E16-E402875D8E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09250F6-CECF-4B3D-9778-8C60513D62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graphicEl>
                                              <a:dgm id="{609250F6-CECF-4B3D-9778-8C60513D62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609250F6-CECF-4B3D-9778-8C60513D62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9EC84DF-28EF-4A17-9A02-5A95D42FD3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graphicEl>
                                              <a:dgm id="{19EC84DF-28EF-4A17-9A02-5A95D42FD3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graphicEl>
                                              <a:dgm id="{19EC84DF-28EF-4A17-9A02-5A95D42FD3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a-IR" sz="3600" dirty="0" smtClean="0">
                <a:solidFill>
                  <a:schemeClr val="accent1"/>
                </a:solidFill>
                <a:latin typeface="+mj-lt"/>
                <a:ea typeface="+mj-ea"/>
              </a:rPr>
              <a:t>خدمات مشاوره‌ای عمومی</a:t>
            </a:r>
            <a:endParaRPr lang="fa-IR" sz="3600" dirty="0">
              <a:solidFill>
                <a:schemeClr val="accent1"/>
              </a:solidFill>
              <a:latin typeface="+mj-lt"/>
              <a:ea typeface="+mj-ea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2920" y="1368552"/>
          <a:ext cx="8183880" cy="4803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a-IR" sz="2800" dirty="0" smtClean="0">
                <a:solidFill>
                  <a:schemeClr val="accent1"/>
                </a:solidFill>
                <a:latin typeface="+mj-lt"/>
                <a:ea typeface="+mj-ea"/>
              </a:rPr>
              <a:t>نقش شرکت‌های تأمین سرمایه در توسعۀ بازار سرمایه</a:t>
            </a:r>
            <a:endParaRPr lang="fa-IR" sz="2800" dirty="0">
              <a:solidFill>
                <a:schemeClr val="accent1"/>
              </a:solidFill>
              <a:latin typeface="+mj-lt"/>
              <a:ea typeface="+mj-ea"/>
            </a:endParaRPr>
          </a:p>
        </p:txBody>
      </p:sp>
      <p:sp>
        <p:nvSpPr>
          <p:cNvPr id="6" name="Freeform 5"/>
          <p:cNvSpPr/>
          <p:nvPr/>
        </p:nvSpPr>
        <p:spPr>
          <a:xfrm rot="21600000">
            <a:off x="2087572" y="1527314"/>
            <a:ext cx="5442280" cy="855413"/>
          </a:xfrm>
          <a:custGeom>
            <a:avLst/>
            <a:gdLst>
              <a:gd name="connsiteX0" fmla="*/ 0 w 5442280"/>
              <a:gd name="connsiteY0" fmla="*/ 0 h 855411"/>
              <a:gd name="connsiteX1" fmla="*/ 5014575 w 5442280"/>
              <a:gd name="connsiteY1" fmla="*/ 0 h 855411"/>
              <a:gd name="connsiteX2" fmla="*/ 5442280 w 5442280"/>
              <a:gd name="connsiteY2" fmla="*/ 427706 h 855411"/>
              <a:gd name="connsiteX3" fmla="*/ 5014575 w 5442280"/>
              <a:gd name="connsiteY3" fmla="*/ 855411 h 855411"/>
              <a:gd name="connsiteX4" fmla="*/ 0 w 5442280"/>
              <a:gd name="connsiteY4" fmla="*/ 855411 h 855411"/>
              <a:gd name="connsiteX5" fmla="*/ 0 w 5442280"/>
              <a:gd name="connsiteY5" fmla="*/ 0 h 855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2280" h="855411">
                <a:moveTo>
                  <a:pt x="5442280" y="855410"/>
                </a:moveTo>
                <a:lnTo>
                  <a:pt x="427705" y="855410"/>
                </a:lnTo>
                <a:lnTo>
                  <a:pt x="0" y="427705"/>
                </a:lnTo>
                <a:lnTo>
                  <a:pt x="427705" y="1"/>
                </a:lnTo>
                <a:lnTo>
                  <a:pt x="5442280" y="1"/>
                </a:lnTo>
                <a:lnTo>
                  <a:pt x="5442280" y="855410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91068" tIns="99061" rIns="184912" bIns="99060" numCol="1" spcCol="1270" anchor="ctr" anchorCtr="0">
            <a:noAutofit/>
          </a:bodyPr>
          <a:lstStyle/>
          <a:p>
            <a:pPr lvl="0" algn="ctr" defTabSz="11557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600" kern="1200" dirty="0" smtClean="0">
                <a:cs typeface="B Zar" pitchFamily="2" charset="-78"/>
              </a:rPr>
              <a:t>افزایش پایۀ سرمایۀ بازارهای مالی</a:t>
            </a:r>
            <a:endParaRPr lang="fa-IR" sz="2600" kern="1200" dirty="0">
              <a:cs typeface="B Zar" pitchFamily="2" charset="-78"/>
            </a:endParaRPr>
          </a:p>
        </p:txBody>
      </p:sp>
      <p:sp>
        <p:nvSpPr>
          <p:cNvPr id="7" name="Oval 6"/>
          <p:cNvSpPr/>
          <p:nvPr/>
        </p:nvSpPr>
        <p:spPr>
          <a:xfrm>
            <a:off x="1659867" y="1527315"/>
            <a:ext cx="855411" cy="855411"/>
          </a:xfrm>
          <a:prstGeom prst="ellipse">
            <a:avLst/>
          </a:prstGeom>
          <a:blipFill rotWithShape="0">
            <a:blip r:embed="rId3" cstate="print"/>
            <a:stretch>
              <a:fillRect/>
            </a:stretch>
          </a:blipFill>
          <a:scene3d>
            <a:camera prst="orthographicFront"/>
            <a:lightRig rig="chilly" dir="t"/>
          </a:scene3d>
          <a:sp3d z="12700" extrusionH="12700" prstMaterial="translucentPowder">
            <a:bevelT w="25400" h="6350" prst="softRound"/>
            <a:bevelB w="0" h="0" prst="convex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 rot="21600000">
            <a:off x="2087572" y="2638072"/>
            <a:ext cx="5442280" cy="855413"/>
          </a:xfrm>
          <a:custGeom>
            <a:avLst/>
            <a:gdLst>
              <a:gd name="connsiteX0" fmla="*/ 0 w 5442280"/>
              <a:gd name="connsiteY0" fmla="*/ 0 h 855411"/>
              <a:gd name="connsiteX1" fmla="*/ 5014575 w 5442280"/>
              <a:gd name="connsiteY1" fmla="*/ 0 h 855411"/>
              <a:gd name="connsiteX2" fmla="*/ 5442280 w 5442280"/>
              <a:gd name="connsiteY2" fmla="*/ 427706 h 855411"/>
              <a:gd name="connsiteX3" fmla="*/ 5014575 w 5442280"/>
              <a:gd name="connsiteY3" fmla="*/ 855411 h 855411"/>
              <a:gd name="connsiteX4" fmla="*/ 0 w 5442280"/>
              <a:gd name="connsiteY4" fmla="*/ 855411 h 855411"/>
              <a:gd name="connsiteX5" fmla="*/ 0 w 5442280"/>
              <a:gd name="connsiteY5" fmla="*/ 0 h 855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2280" h="855411">
                <a:moveTo>
                  <a:pt x="5442280" y="855410"/>
                </a:moveTo>
                <a:lnTo>
                  <a:pt x="427705" y="855410"/>
                </a:lnTo>
                <a:lnTo>
                  <a:pt x="0" y="427705"/>
                </a:lnTo>
                <a:lnTo>
                  <a:pt x="427705" y="1"/>
                </a:lnTo>
                <a:lnTo>
                  <a:pt x="5442280" y="1"/>
                </a:lnTo>
                <a:lnTo>
                  <a:pt x="5442280" y="855410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91068" tIns="99061" rIns="184912" bIns="99061" numCol="1" spcCol="1270" anchor="ctr" anchorCtr="0">
            <a:noAutofit/>
          </a:bodyPr>
          <a:lstStyle/>
          <a:p>
            <a:pPr lvl="0" algn="ctr" defTabSz="11557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600" kern="1200" dirty="0" smtClean="0">
                <a:cs typeface="B Zar" pitchFamily="2" charset="-78"/>
              </a:rPr>
              <a:t>کمک به خصوصی‌سازی</a:t>
            </a:r>
            <a:endParaRPr lang="en-US" sz="2600" kern="1200" dirty="0">
              <a:cs typeface="B Zar" pitchFamily="2" charset="-78"/>
            </a:endParaRPr>
          </a:p>
        </p:txBody>
      </p:sp>
      <p:sp>
        <p:nvSpPr>
          <p:cNvPr id="9" name="Oval 8"/>
          <p:cNvSpPr/>
          <p:nvPr/>
        </p:nvSpPr>
        <p:spPr>
          <a:xfrm>
            <a:off x="1659867" y="2638073"/>
            <a:ext cx="855411" cy="855411"/>
          </a:xfrm>
          <a:prstGeom prst="ellipse">
            <a:avLst/>
          </a:prstGeom>
          <a:blipFill rotWithShape="0">
            <a:blip r:embed="rId3" cstate="print"/>
            <a:stretch>
              <a:fillRect/>
            </a:stretch>
          </a:blipFill>
          <a:scene3d>
            <a:camera prst="orthographicFront"/>
            <a:lightRig rig="chilly" dir="t"/>
          </a:scene3d>
          <a:sp3d z="12700" extrusionH="12700" prstMaterial="translucentPowder">
            <a:bevelT w="25400" h="6350" prst="softRound"/>
            <a:bevelB w="0" h="0" prst="convex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reeform 9"/>
          <p:cNvSpPr/>
          <p:nvPr/>
        </p:nvSpPr>
        <p:spPr>
          <a:xfrm rot="21600000">
            <a:off x="2087572" y="3748830"/>
            <a:ext cx="5442280" cy="855412"/>
          </a:xfrm>
          <a:custGeom>
            <a:avLst/>
            <a:gdLst>
              <a:gd name="connsiteX0" fmla="*/ 0 w 5442280"/>
              <a:gd name="connsiteY0" fmla="*/ 0 h 855411"/>
              <a:gd name="connsiteX1" fmla="*/ 5014575 w 5442280"/>
              <a:gd name="connsiteY1" fmla="*/ 0 h 855411"/>
              <a:gd name="connsiteX2" fmla="*/ 5442280 w 5442280"/>
              <a:gd name="connsiteY2" fmla="*/ 427706 h 855411"/>
              <a:gd name="connsiteX3" fmla="*/ 5014575 w 5442280"/>
              <a:gd name="connsiteY3" fmla="*/ 855411 h 855411"/>
              <a:gd name="connsiteX4" fmla="*/ 0 w 5442280"/>
              <a:gd name="connsiteY4" fmla="*/ 855411 h 855411"/>
              <a:gd name="connsiteX5" fmla="*/ 0 w 5442280"/>
              <a:gd name="connsiteY5" fmla="*/ 0 h 855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2280" h="855411">
                <a:moveTo>
                  <a:pt x="5442280" y="855410"/>
                </a:moveTo>
                <a:lnTo>
                  <a:pt x="427705" y="855410"/>
                </a:lnTo>
                <a:lnTo>
                  <a:pt x="0" y="427705"/>
                </a:lnTo>
                <a:lnTo>
                  <a:pt x="427705" y="1"/>
                </a:lnTo>
                <a:lnTo>
                  <a:pt x="5442280" y="1"/>
                </a:lnTo>
                <a:lnTo>
                  <a:pt x="5442280" y="855410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91068" tIns="99061" rIns="184912" bIns="99060" numCol="1" spcCol="1270" anchor="ctr" anchorCtr="0">
            <a:noAutofit/>
          </a:bodyPr>
          <a:lstStyle/>
          <a:p>
            <a:pPr lvl="0" algn="ctr" defTabSz="11557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600" kern="1200" dirty="0" smtClean="0">
                <a:cs typeface="B Zar" pitchFamily="2" charset="-78"/>
              </a:rPr>
              <a:t>افزایش نقدشوندگی بازار سهام</a:t>
            </a:r>
            <a:endParaRPr lang="fa-IR" sz="2600" kern="1200" dirty="0">
              <a:cs typeface="B Zar" pitchFamily="2" charset="-78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659867" y="3748831"/>
            <a:ext cx="855411" cy="855411"/>
          </a:xfrm>
          <a:prstGeom prst="ellipse">
            <a:avLst/>
          </a:prstGeom>
          <a:blipFill rotWithShape="0">
            <a:blip r:embed="rId3" cstate="print"/>
            <a:stretch>
              <a:fillRect/>
            </a:stretch>
          </a:blipFill>
          <a:scene3d>
            <a:camera prst="orthographicFront"/>
            <a:lightRig rig="chilly" dir="t"/>
          </a:scene3d>
          <a:sp3d z="12700" extrusionH="12700" prstMaterial="translucentPowder">
            <a:bevelT w="25400" h="6350" prst="softRound"/>
            <a:bevelB w="0" h="0" prst="convex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reeform 11"/>
          <p:cNvSpPr/>
          <p:nvPr/>
        </p:nvSpPr>
        <p:spPr>
          <a:xfrm rot="21600000">
            <a:off x="2087572" y="4859588"/>
            <a:ext cx="5442280" cy="855412"/>
          </a:xfrm>
          <a:custGeom>
            <a:avLst/>
            <a:gdLst>
              <a:gd name="connsiteX0" fmla="*/ 0 w 5442280"/>
              <a:gd name="connsiteY0" fmla="*/ 0 h 855411"/>
              <a:gd name="connsiteX1" fmla="*/ 5014575 w 5442280"/>
              <a:gd name="connsiteY1" fmla="*/ 0 h 855411"/>
              <a:gd name="connsiteX2" fmla="*/ 5442280 w 5442280"/>
              <a:gd name="connsiteY2" fmla="*/ 427706 h 855411"/>
              <a:gd name="connsiteX3" fmla="*/ 5014575 w 5442280"/>
              <a:gd name="connsiteY3" fmla="*/ 855411 h 855411"/>
              <a:gd name="connsiteX4" fmla="*/ 0 w 5442280"/>
              <a:gd name="connsiteY4" fmla="*/ 855411 h 855411"/>
              <a:gd name="connsiteX5" fmla="*/ 0 w 5442280"/>
              <a:gd name="connsiteY5" fmla="*/ 0 h 855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2280" h="855411">
                <a:moveTo>
                  <a:pt x="5442280" y="855410"/>
                </a:moveTo>
                <a:lnTo>
                  <a:pt x="427705" y="855410"/>
                </a:lnTo>
                <a:lnTo>
                  <a:pt x="0" y="427705"/>
                </a:lnTo>
                <a:lnTo>
                  <a:pt x="427705" y="1"/>
                </a:lnTo>
                <a:lnTo>
                  <a:pt x="5442280" y="1"/>
                </a:lnTo>
                <a:lnTo>
                  <a:pt x="5442280" y="855410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91068" tIns="99061" rIns="184912" bIns="99060" numCol="1" spcCol="1270" anchor="ctr" anchorCtr="0">
            <a:noAutofit/>
          </a:bodyPr>
          <a:lstStyle/>
          <a:p>
            <a:pPr lvl="0" algn="ctr" defTabSz="11557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600" kern="1200" dirty="0" smtClean="0">
                <a:cs typeface="B Zar" pitchFamily="2" charset="-78"/>
              </a:rPr>
              <a:t>افزایش کارایی اطلاعاتی بازار</a:t>
            </a:r>
            <a:endParaRPr lang="en-US" sz="2600" kern="1200" dirty="0">
              <a:cs typeface="B Zar" pitchFamily="2" charset="-78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659867" y="4859589"/>
            <a:ext cx="855411" cy="855411"/>
          </a:xfrm>
          <a:prstGeom prst="ellipse">
            <a:avLst/>
          </a:prstGeom>
          <a:blipFill rotWithShape="0">
            <a:blip r:embed="rId3" cstate="print"/>
            <a:stretch>
              <a:fillRect/>
            </a:stretch>
          </a:blipFill>
          <a:scene3d>
            <a:camera prst="orthographicFront"/>
            <a:lightRig rig="chilly" dir="t"/>
          </a:scene3d>
          <a:sp3d z="12700" extrusionH="12700" prstMaterial="translucentPowder">
            <a:bevelT w="25400" h="6350" prst="softRound"/>
            <a:bevelB w="0" h="0" prst="convex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8" dur="123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9" dur="123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0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1" dur="123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2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7" dur="123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8" dur="123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9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20" dur="123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21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28" dur="123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29" dur="123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30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31" dur="123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32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37" dur="123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38" dur="123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39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40" dur="123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41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48" dur="123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49" dur="123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50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51" dur="123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52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57" dur="123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58" dur="123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59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60" dur="123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61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68" dur="123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69" dur="123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70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71" dur="123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72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77" dur="123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78" dur="123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79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80" dur="123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81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D263F-EACE-439E-8E58-6F62B750036D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7892" name="Text Box 7"/>
          <p:cNvSpPr txBox="1">
            <a:spLocks noChangeArrowheads="1"/>
          </p:cNvSpPr>
          <p:nvPr/>
        </p:nvSpPr>
        <p:spPr bwMode="auto">
          <a:xfrm>
            <a:off x="685800" y="2559050"/>
            <a:ext cx="7620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a-IR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B Elham" pitchFamily="2" charset="-78"/>
              </a:rPr>
              <a:t>با تشکر</a:t>
            </a:r>
            <a:endParaRPr lang="en-US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B Elham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دسته‌بندی سنتی </a:t>
            </a:r>
            <a:r>
              <a:rPr lang="fa-IR" dirty="0" smtClean="0"/>
              <a:t>بازارهای مالی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323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3E0199-84A4-49CD-B052-3C228C892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3E0199-84A4-49CD-B052-3C228C892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3E0199-84A4-49CD-B052-3C228C892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3E0199-84A4-49CD-B052-3C228C892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graphicEl>
                                              <a:dgm id="{A03E0199-84A4-49CD-B052-3C228C892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3E0199-84A4-49CD-B052-3C228C892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3E0199-84A4-49CD-B052-3C228C892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3E0199-84A4-49CD-B052-3C228C892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3E0199-84A4-49CD-B052-3C228C8921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6E8FE2-E920-43F7-85FD-643C8FAEFA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6E8FE2-E920-43F7-85FD-643C8FAEFA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6E8FE2-E920-43F7-85FD-643C8FAEFA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6E8FE2-E920-43F7-85FD-643C8FAEFA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E06E8FE2-E920-43F7-85FD-643C8FAEFA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6E8FE2-E920-43F7-85FD-643C8FAEFA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6E8FE2-E920-43F7-85FD-643C8FAEFA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6E8FE2-E920-43F7-85FD-643C8FAEFA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6E8FE2-E920-43F7-85FD-643C8FAEFA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0DB56D-944E-4DDD-9743-D0CB98BEAC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0DB56D-944E-4DDD-9743-D0CB98BEAC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0DB56D-944E-4DDD-9743-D0CB98BEAC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0DB56D-944E-4DDD-9743-D0CB98BEAC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9D0DB56D-944E-4DDD-9743-D0CB98BEAC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0DB56D-944E-4DDD-9743-D0CB98BEAC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0DB56D-944E-4DDD-9743-D0CB98BEAC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0DB56D-944E-4DDD-9743-D0CB98BEAC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0DB56D-944E-4DDD-9743-D0CB98BEAC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090001-AE72-4AEE-82A1-1BA128CC4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090001-AE72-4AEE-82A1-1BA128CC4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090001-AE72-4AEE-82A1-1BA128CC4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090001-AE72-4AEE-82A1-1BA128CC4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4C090001-AE72-4AEE-82A1-1BA128CC4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090001-AE72-4AEE-82A1-1BA128CC4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090001-AE72-4AEE-82A1-1BA128CC4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090001-AE72-4AEE-82A1-1BA128CC4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090001-AE72-4AEE-82A1-1BA128CC4F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Titr" pitchFamily="2" charset="-78"/>
              </a:rPr>
              <a:t>مرز مشترک بازار پول و سرمایه</a:t>
            </a:r>
            <a:endParaRPr lang="en-US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Titr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81F8A28-7F2C-4D5C-A581-99DDA73530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B81F8A28-7F2C-4D5C-A581-99DDA73530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B81F8A28-7F2C-4D5C-A581-99DDA73530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dgm id="{B81F8A28-7F2C-4D5C-A581-99DDA73530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E6533EF-91C2-488E-93F3-BF3609BF89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graphicEl>
                                              <a:dgm id="{DE6533EF-91C2-488E-93F3-BF3609BF89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graphicEl>
                                              <a:dgm id="{DE6533EF-91C2-488E-93F3-BF3609BF89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DE6533EF-91C2-488E-93F3-BF3609BF89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382000" cy="533400"/>
          </a:xfrm>
        </p:spPr>
        <p:txBody>
          <a:bodyPr/>
          <a:lstStyle/>
          <a:p>
            <a:r>
              <a:rPr lang="fa-IR" sz="3600" dirty="0" smtClean="0"/>
              <a:t>گرایش </a:t>
            </a:r>
            <a:r>
              <a:rPr lang="fa-IR" sz="3600" dirty="0"/>
              <a:t>به بازار پول یا </a:t>
            </a:r>
            <a:r>
              <a:rPr lang="fa-IR" sz="3600" dirty="0" smtClean="0"/>
              <a:t>سرمایه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F9C9E3-65C8-4A74-A316-936FB657C2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C8F9C9E3-65C8-4A74-A316-936FB657C2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C8F9C9E3-65C8-4A74-A316-936FB657C2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graphicEl>
                                              <a:dgm id="{C8F9C9E3-65C8-4A74-A316-936FB657C2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F9C9E3-65C8-4A74-A316-936FB657C2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3DD16D-522E-43B0-A3BD-9D170956AD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EE3DD16D-522E-43B0-A3BD-9D170956AD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EE3DD16D-522E-43B0-A3BD-9D170956AD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>
                                            <p:graphicEl>
                                              <a:dgm id="{EE3DD16D-522E-43B0-A3BD-9D170956AD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3DD16D-522E-43B0-A3BD-9D170956AD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65BB62-9B77-4B3C-9396-B22467C319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3D65BB62-9B77-4B3C-9396-B22467C319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3D65BB62-9B77-4B3C-9396-B22467C319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">
                                            <p:graphicEl>
                                              <a:dgm id="{3D65BB62-9B77-4B3C-9396-B22467C319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65BB62-9B77-4B3C-9396-B22467C319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DDE0B1-3674-426F-AF19-88FC2C2589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7DDDE0B1-3674-426F-AF19-88FC2C2589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7DDDE0B1-3674-426F-AF19-88FC2C2589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4">
                                            <p:graphicEl>
                                              <a:dgm id="{7DDDE0B1-3674-426F-AF19-88FC2C2589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DDE0B1-3674-426F-AF19-88FC2C2589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جریان غالب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4001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A30E7E-2439-48B2-9693-CA1C8390D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A30E7E-2439-48B2-9693-CA1C8390D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A30E7E-2439-48B2-9693-CA1C8390D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A30E7E-2439-48B2-9693-CA1C8390D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graphicEl>
                                              <a:dgm id="{54A30E7E-2439-48B2-9693-CA1C8390D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A30E7E-2439-48B2-9693-CA1C8390D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A30E7E-2439-48B2-9693-CA1C8390D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A30E7E-2439-48B2-9693-CA1C8390D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A30E7E-2439-48B2-9693-CA1C8390D4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0A5D74-2803-472E-9C65-0ED4AD4A69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0A5D74-2803-472E-9C65-0ED4AD4A69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0A5D74-2803-472E-9C65-0ED4AD4A69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0A5D74-2803-472E-9C65-0ED4AD4A69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BD0A5D74-2803-472E-9C65-0ED4AD4A69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0A5D74-2803-472E-9C65-0ED4AD4A69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0A5D74-2803-472E-9C65-0ED4AD4A69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0A5D74-2803-472E-9C65-0ED4AD4A69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0A5D74-2803-472E-9C65-0ED4AD4A69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1CD74C-D9D1-4581-950E-CA5D84B34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1CD74C-D9D1-4581-950E-CA5D84B34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1CD74C-D9D1-4581-950E-CA5D84B34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1CD74C-D9D1-4581-950E-CA5D84B34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BE1CD74C-D9D1-4581-950E-CA5D84B34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1CD74C-D9D1-4581-950E-CA5D84B34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1CD74C-D9D1-4581-950E-CA5D84B34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1CD74C-D9D1-4581-950E-CA5D84B34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1CD74C-D9D1-4581-950E-CA5D84B346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675471-B7EB-42AA-BEC1-30585AA8D1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675471-B7EB-42AA-BEC1-30585AA8D1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675471-B7EB-42AA-BEC1-30585AA8D1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675471-B7EB-42AA-BEC1-30585AA8D1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graphicEl>
                                              <a:dgm id="{DA675471-B7EB-42AA-BEC1-30585AA8D1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675471-B7EB-42AA-BEC1-30585AA8D1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675471-B7EB-42AA-BEC1-30585AA8D1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675471-B7EB-42AA-BEC1-30585AA8D1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675471-B7EB-42AA-BEC1-30585AA8D1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4BA1FD-6003-41EF-B1A0-333850EA8F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4BA1FD-6003-41EF-B1A0-333850EA8F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4BA1FD-6003-41EF-B1A0-333850EA8F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4BA1FD-6003-41EF-B1A0-333850EA8F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graphicEl>
                                              <a:dgm id="{C94BA1FD-6003-41EF-B1A0-333850EA8F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4BA1FD-6003-41EF-B1A0-333850EA8F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4BA1FD-6003-41EF-B1A0-333850EA8F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4BA1FD-6003-41EF-B1A0-333850EA8F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4BA1FD-6003-41EF-B1A0-333850EA8F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60DA71-A361-43AE-937B-9A3D32A75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60DA71-A361-43AE-937B-9A3D32A75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60DA71-A361-43AE-937B-9A3D32A75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60DA71-A361-43AE-937B-9A3D32A75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graphicEl>
                                              <a:dgm id="{B460DA71-A361-43AE-937B-9A3D32A75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60DA71-A361-43AE-937B-9A3D32A75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60DA71-A361-43AE-937B-9A3D32A75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60DA71-A361-43AE-937B-9A3D32A75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60DA71-A361-43AE-937B-9A3D32A750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طرح موضوع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5340D2D-9EA5-462D-8015-73E07C8463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>
                                            <p:graphicEl>
                                              <a:dgm id="{05340D2D-9EA5-462D-8015-73E07C8463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>
                                            <p:graphicEl>
                                              <a:dgm id="{05340D2D-9EA5-462D-8015-73E07C8463D7}"/>
                                            </p:graphic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5340D2D-9EA5-462D-8015-73E07C8463D7}"/>
                                            </p:graphic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>
                                            <p:graphicEl>
                                              <a:dgm id="{05340D2D-9EA5-462D-8015-73E07C8463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5340D2D-9EA5-462D-8015-73E07C8463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>
                                            <p:graphicEl>
                                              <a:dgm id="{05340D2D-9EA5-462D-8015-73E07C8463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5340D2D-9EA5-462D-8015-73E07C8463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D9FA93-43EE-49BE-AE1D-76606486C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5">
                                            <p:graphicEl>
                                              <a:dgm id="{54D9FA93-43EE-49BE-AE1D-76606486C6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5">
                                            <p:graphicEl>
                                              <a:dgm id="{54D9FA93-43EE-49BE-AE1D-76606486C655}"/>
                                            </p:graphic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D9FA93-43EE-49BE-AE1D-76606486C655}"/>
                                            </p:graphic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5">
                                            <p:graphicEl>
                                              <a:dgm id="{54D9FA93-43EE-49BE-AE1D-76606486C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D9FA93-43EE-49BE-AE1D-76606486C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5">
                                            <p:graphicEl>
                                              <a:dgm id="{54D9FA93-43EE-49BE-AE1D-76606486C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D9FA93-43EE-49BE-AE1D-76606486C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02A463-CA2A-466A-8F2E-508B7E9ABB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5">
                                            <p:graphicEl>
                                              <a:dgm id="{2A02A463-CA2A-466A-8F2E-508B7E9ABB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5">
                                            <p:graphicEl>
                                              <a:dgm id="{2A02A463-CA2A-466A-8F2E-508B7E9ABB48}"/>
                                            </p:graphic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02A463-CA2A-466A-8F2E-508B7E9ABB48}"/>
                                            </p:graphic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5">
                                            <p:graphicEl>
                                              <a:dgm id="{2A02A463-CA2A-466A-8F2E-508B7E9ABB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02A463-CA2A-466A-8F2E-508B7E9ABB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5">
                                            <p:graphicEl>
                                              <a:dgm id="{2A02A463-CA2A-466A-8F2E-508B7E9ABB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02A463-CA2A-466A-8F2E-508B7E9ABB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638AE8E-90BB-4A3E-A2BA-92874FAC3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5">
                                            <p:graphicEl>
                                              <a:dgm id="{8638AE8E-90BB-4A3E-A2BA-92874FAC39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5">
                                            <p:graphicEl>
                                              <a:dgm id="{8638AE8E-90BB-4A3E-A2BA-92874FAC39DF}"/>
                                            </p:graphic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638AE8E-90BB-4A3E-A2BA-92874FAC39DF}"/>
                                            </p:graphic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5">
                                            <p:graphicEl>
                                              <a:dgm id="{8638AE8E-90BB-4A3E-A2BA-92874FAC3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638AE8E-90BB-4A3E-A2BA-92874FAC3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5">
                                            <p:graphicEl>
                                              <a:dgm id="{8638AE8E-90BB-4A3E-A2BA-92874FAC3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638AE8E-90BB-4A3E-A2BA-92874FAC3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Sample presentation slide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ample presentation 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presentation slides 1">
        <a:dk1>
          <a:srgbClr val="808080"/>
        </a:dk1>
        <a:lt1>
          <a:srgbClr val="FFFFFF"/>
        </a:lt1>
        <a:dk2>
          <a:srgbClr val="FFFFFF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2">
        <a:dk1>
          <a:srgbClr val="1D528D"/>
        </a:dk1>
        <a:lt1>
          <a:srgbClr val="FFFFFF"/>
        </a:lt1>
        <a:dk2>
          <a:srgbClr val="FFFFFF"/>
        </a:dk2>
        <a:lt2>
          <a:srgbClr val="CACACA"/>
        </a:lt2>
        <a:accent1>
          <a:srgbClr val="0099CC"/>
        </a:accent1>
        <a:accent2>
          <a:srgbClr val="8BC84E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7DB54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3">
        <a:dk1>
          <a:srgbClr val="0E3F96"/>
        </a:dk1>
        <a:lt1>
          <a:srgbClr val="FFFFFF"/>
        </a:lt1>
        <a:dk2>
          <a:srgbClr val="FFFFFF"/>
        </a:dk2>
        <a:lt2>
          <a:srgbClr val="B2B2B2"/>
        </a:lt2>
        <a:accent1>
          <a:srgbClr val="306FCC"/>
        </a:accent1>
        <a:accent2>
          <a:srgbClr val="99CCFF"/>
        </a:accent2>
        <a:accent3>
          <a:srgbClr val="FFFFFF"/>
        </a:accent3>
        <a:accent4>
          <a:srgbClr val="0A347F"/>
        </a:accent4>
        <a:accent5>
          <a:srgbClr val="ADBBE2"/>
        </a:accent5>
        <a:accent6>
          <a:srgbClr val="8AB9E7"/>
        </a:accent6>
        <a:hlink>
          <a:srgbClr val="25A2AF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34221</TotalTime>
  <Words>1019</Words>
  <Application>Microsoft Office PowerPoint</Application>
  <PresentationFormat>On-screen Show (4:3)</PresentationFormat>
  <Paragraphs>219</Paragraphs>
  <Slides>37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Sample presentation slides</vt:lpstr>
      <vt:lpstr>بسم‌الله الرحمن الرحیم</vt:lpstr>
      <vt:lpstr>  جایگاه بازار سرمایه و نقش آن در تعامل با  صنعت بانکداری    </vt:lpstr>
      <vt:lpstr>بازیگران سیستم مالی</vt:lpstr>
      <vt:lpstr>دسته‌بندی سنتی بازارهای مالی</vt:lpstr>
      <vt:lpstr>مرز مشترک بازار پول و سرمایه</vt:lpstr>
      <vt:lpstr>Slide 6</vt:lpstr>
      <vt:lpstr>گرایش به بازار پول یا سرمایه</vt:lpstr>
      <vt:lpstr>جریان غالب </vt:lpstr>
      <vt:lpstr>طرح موضوع</vt:lpstr>
      <vt:lpstr>مسیر رشد </vt:lpstr>
      <vt:lpstr>Slide 11</vt:lpstr>
      <vt:lpstr>تأثیر سیستم مالی بر رشد اقتصادی از طریق:</vt:lpstr>
      <vt:lpstr>اشکال تأثیر متقابل بانک‌ها و بازارهای سرمایه</vt:lpstr>
      <vt:lpstr>رابطۀ رقابت</vt:lpstr>
      <vt:lpstr>Slide 15</vt:lpstr>
      <vt:lpstr>کمک بانک‌ها به بازار سرمایه</vt:lpstr>
      <vt:lpstr>کمک بازار سرمایه به بانک‌ها</vt:lpstr>
      <vt:lpstr>بانک‌ها و بازارها</vt:lpstr>
      <vt:lpstr>بانک‌داری سنتی</vt:lpstr>
      <vt:lpstr>ابزار مالی در بانکداری سنتی</vt:lpstr>
      <vt:lpstr>محصولات مشترک-اختلاط بازارها</vt:lpstr>
      <vt:lpstr>Slide 22</vt:lpstr>
      <vt:lpstr>تحول صنعت بانکداری</vt:lpstr>
      <vt:lpstr>لغو قانون Glass-Steagall </vt:lpstr>
      <vt:lpstr>نام ایرانی </vt:lpstr>
      <vt:lpstr>Slide 26</vt:lpstr>
      <vt:lpstr>نقش بانک‌های سرمایه‌گذاری   در توسعۀ بازار سرمایه   </vt:lpstr>
      <vt:lpstr>Slide 28</vt:lpstr>
      <vt:lpstr>شرکت‌های تأمین سرمایه در مقابل بانک‌های تجاری</vt:lpstr>
      <vt:lpstr>انواع مدل‌های شرکت‌های تأمین سرمایه </vt:lpstr>
      <vt:lpstr>چهار خدمت اصلی </vt:lpstr>
      <vt:lpstr>اهداف افزایش سرمایه</vt:lpstr>
      <vt:lpstr>ادغام و تصاحب</vt:lpstr>
      <vt:lpstr>فروش و معاملۀ اوراق بهادار</vt:lpstr>
      <vt:lpstr>خدمات مشاوره‌ای عمومی</vt:lpstr>
      <vt:lpstr>نقش شرکت‌های تأمین سرمایه در توسعۀ بازار سرمایه</vt:lpstr>
      <vt:lpstr>Slide 37</vt:lpstr>
    </vt:vector>
  </TitlesOfParts>
  <Company>Saudi Aramco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Administrator</dc:creator>
  <cp:lastModifiedBy>radpour</cp:lastModifiedBy>
  <cp:revision>1034</cp:revision>
  <dcterms:created xsi:type="dcterms:W3CDTF">2007-09-07T17:57:35Z</dcterms:created>
  <dcterms:modified xsi:type="dcterms:W3CDTF">2011-07-07T09:18:05Z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TC011367981033</vt:lpwstr>
  </property>
</Properties>
</file>